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5"/>
  </p:notesMasterIdLst>
  <p:sldIdLst>
    <p:sldId id="256" r:id="rId2"/>
    <p:sldId id="262" r:id="rId3"/>
    <p:sldId id="263" r:id="rId4"/>
    <p:sldId id="265" r:id="rId5"/>
    <p:sldId id="270" r:id="rId6"/>
    <p:sldId id="266" r:id="rId7"/>
    <p:sldId id="264" r:id="rId8"/>
    <p:sldId id="268" r:id="rId9"/>
    <p:sldId id="267" r:id="rId10"/>
    <p:sldId id="353" r:id="rId11"/>
    <p:sldId id="257" r:id="rId12"/>
    <p:sldId id="258" r:id="rId13"/>
    <p:sldId id="259" r:id="rId14"/>
    <p:sldId id="260" r:id="rId15"/>
    <p:sldId id="261" r:id="rId16"/>
    <p:sldId id="271" r:id="rId17"/>
    <p:sldId id="272" r:id="rId18"/>
    <p:sldId id="274" r:id="rId19"/>
    <p:sldId id="273" r:id="rId20"/>
    <p:sldId id="275" r:id="rId21"/>
    <p:sldId id="276" r:id="rId22"/>
    <p:sldId id="277" r:id="rId23"/>
    <p:sldId id="278" r:id="rId24"/>
    <p:sldId id="283" r:id="rId25"/>
    <p:sldId id="279" r:id="rId26"/>
    <p:sldId id="280" r:id="rId27"/>
    <p:sldId id="284" r:id="rId28"/>
    <p:sldId id="282" r:id="rId29"/>
    <p:sldId id="285" r:id="rId30"/>
    <p:sldId id="287" r:id="rId31"/>
    <p:sldId id="286" r:id="rId32"/>
    <p:sldId id="288" r:id="rId33"/>
    <p:sldId id="290" r:id="rId34"/>
    <p:sldId id="289"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10" r:id="rId51"/>
    <p:sldId id="311" r:id="rId52"/>
    <p:sldId id="312" r:id="rId53"/>
    <p:sldId id="313" r:id="rId54"/>
    <p:sldId id="309" r:id="rId55"/>
    <p:sldId id="314" r:id="rId56"/>
    <p:sldId id="315" r:id="rId57"/>
    <p:sldId id="318" r:id="rId58"/>
    <p:sldId id="320" r:id="rId59"/>
    <p:sldId id="316" r:id="rId60"/>
    <p:sldId id="317" r:id="rId61"/>
    <p:sldId id="319" r:id="rId62"/>
    <p:sldId id="321" r:id="rId63"/>
    <p:sldId id="322" r:id="rId64"/>
    <p:sldId id="324" r:id="rId65"/>
    <p:sldId id="323"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43" r:id="rId85"/>
    <p:sldId id="344" r:id="rId86"/>
    <p:sldId id="345" r:id="rId87"/>
    <p:sldId id="346" r:id="rId88"/>
    <p:sldId id="347" r:id="rId89"/>
    <p:sldId id="348" r:id="rId90"/>
    <p:sldId id="349" r:id="rId91"/>
    <p:sldId id="350" r:id="rId92"/>
    <p:sldId id="351" r:id="rId93"/>
    <p:sldId id="352" r:id="rId9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8" d="100"/>
          <a:sy n="68" d="100"/>
        </p:scale>
        <p:origin x="-120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notesMaster" Target="notesMasters/notesMaster1.xml"/><Relationship Id="rId96" Type="http://schemas.openxmlformats.org/officeDocument/2006/relationships/printerSettings" Target="printerSettings/printerSettings1.bin"/><Relationship Id="rId97" Type="http://schemas.openxmlformats.org/officeDocument/2006/relationships/presProps" Target="presProps.xml"/><Relationship Id="rId98" Type="http://schemas.openxmlformats.org/officeDocument/2006/relationships/viewProps" Target="viewProps.xml"/><Relationship Id="rId9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tableStyles" Target="tableStyles.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520761-D084-AC44-AAB9-188A647751F2}" type="datetimeFigureOut">
              <a:rPr lang="en-US" smtClean="0"/>
              <a:t>5/5/15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BEFEAD-E9BB-5141-869C-C18AB0ED3000}" type="slidenum">
              <a:rPr lang="en-US" smtClean="0"/>
              <a:t>‹#›</a:t>
            </a:fld>
            <a:endParaRPr lang="en-US"/>
          </a:p>
        </p:txBody>
      </p:sp>
    </p:spTree>
    <p:extLst>
      <p:ext uri="{BB962C8B-B14F-4D97-AF65-F5344CB8AC3E}">
        <p14:creationId xmlns:p14="http://schemas.microsoft.com/office/powerpoint/2010/main" val="11136250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5.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6.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7.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9.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0.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2.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9/22/2014</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23</a:t>
            </a:fld>
            <a:endParaRPr lang="en-US"/>
          </a:p>
        </p:txBody>
      </p:sp>
    </p:spTree>
    <p:extLst>
      <p:ext uri="{BB962C8B-B14F-4D97-AF65-F5344CB8AC3E}">
        <p14:creationId xmlns:p14="http://schemas.microsoft.com/office/powerpoint/2010/main" val="2540290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9/26/2012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32</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9/25/2012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33</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34</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9/26/2012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35</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9/25/2012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36</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37</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9/26/2012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38</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9/25/2012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39</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40</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41</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9/24/2012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24</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42</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9/26/2012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43</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9/25/2012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44</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45</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46</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47</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9/26/2012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48</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9/25/2012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49</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50</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51</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9/24/2012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25</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52</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53</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54</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9/26/2012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55</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9/25/2012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56</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57</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58</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9/26/2012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59</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9/25/2012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60</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61</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9/25/2012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26</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9/26/2012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62</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9/25/2012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63</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9/25/2012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64</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65</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66</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67</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9/26/2012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68</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9/25/2012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69</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70</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9/26/2012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71</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9/25/2012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27</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9/25/2012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72</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73</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74</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9/26/2012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75</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9/25/2012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76</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77</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9/26/2012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78</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9/25/2012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79</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80</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9/26/2012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81</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28</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9/25/2012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82</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83</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84</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9/26/2012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85</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9/25/2012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86</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87</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9/26/2012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88</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9/25/2012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89</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90</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9/26/2012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91</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9/26/2012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29</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9/25/2012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92</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93</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9/26/2012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30</a:t>
            </a:fld>
            <a:endParaRPr lang="en-US"/>
          </a:p>
        </p:txBody>
      </p:sp>
    </p:spTree>
    <p:extLst>
      <p:ext uri="{BB962C8B-B14F-4D97-AF65-F5344CB8AC3E}">
        <p14:creationId xmlns:p14="http://schemas.microsoft.com/office/powerpoint/2010/main" val="3448919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a:t>
            </a:r>
            <a:r>
              <a:rPr lang="en-US" smtClean="0"/>
              <a:t>/25/</a:t>
            </a:r>
            <a:r>
              <a:rPr lang="en-US" dirty="0" smtClean="0"/>
              <a:t>2012</a:t>
            </a:r>
            <a:endParaRPr lang="en-US" dirty="0"/>
          </a:p>
        </p:txBody>
      </p:sp>
      <p:sp>
        <p:nvSpPr>
          <p:cNvPr id="4" name="Slide Number Placeholder 3"/>
          <p:cNvSpPr>
            <a:spLocks noGrp="1"/>
          </p:cNvSpPr>
          <p:nvPr>
            <p:ph type="sldNum" sz="quarter" idx="10"/>
          </p:nvPr>
        </p:nvSpPr>
        <p:spPr/>
        <p:txBody>
          <a:bodyPr/>
          <a:lstStyle/>
          <a:p>
            <a:fld id="{34BEFEAD-E9BB-5141-869C-C18AB0ED3000}" type="slidenum">
              <a:rPr lang="en-US" smtClean="0"/>
              <a:t>31</a:t>
            </a:fld>
            <a:endParaRPr lang="en-US"/>
          </a:p>
        </p:txBody>
      </p:sp>
    </p:spTree>
    <p:extLst>
      <p:ext uri="{BB962C8B-B14F-4D97-AF65-F5344CB8AC3E}">
        <p14:creationId xmlns:p14="http://schemas.microsoft.com/office/powerpoint/2010/main" val="3448919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5/5/15</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5/5/15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5/5/15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5/5/15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5/5/15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5/5/15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5/5/15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5/5/15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5/5/15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5/5/15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5/5/15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5/5/15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5/5/15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5/5/15</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5/5/15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5/5/15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5/5/15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5/5/15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5/5/15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5/5/15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5/5/15</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History of the United States &amp; NYS I (Grade 7)</a:t>
            </a:r>
            <a:endParaRPr lang="en-US" dirty="0"/>
          </a:p>
        </p:txBody>
      </p:sp>
      <p:sp>
        <p:nvSpPr>
          <p:cNvPr id="3" name="Subtitle 2"/>
          <p:cNvSpPr>
            <a:spLocks noGrp="1"/>
          </p:cNvSpPr>
          <p:nvPr>
            <p:ph type="subTitle" idx="1"/>
          </p:nvPr>
        </p:nvSpPr>
        <p:spPr/>
        <p:txBody>
          <a:bodyPr/>
          <a:lstStyle/>
          <a:p>
            <a:r>
              <a:rPr lang="en-US" dirty="0" smtClean="0"/>
              <a:t>Mr. R.S. Pyszczek</a:t>
            </a:r>
          </a:p>
          <a:p>
            <a:r>
              <a:rPr lang="en-US" smtClean="0"/>
              <a:t>City Honors </a:t>
            </a:r>
            <a:r>
              <a:rPr lang="en-US" dirty="0" smtClean="0"/>
              <a:t>School</a:t>
            </a:r>
            <a:endParaRPr lang="en-US" dirty="0"/>
          </a:p>
        </p:txBody>
      </p:sp>
    </p:spTree>
    <p:extLst>
      <p:ext uri="{BB962C8B-B14F-4D97-AF65-F5344CB8AC3E}">
        <p14:creationId xmlns:p14="http://schemas.microsoft.com/office/powerpoint/2010/main" val="28261942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Unit 1: Beginnings of </a:t>
            </a:r>
            <a:br>
              <a:rPr lang="en-US" sz="4800" dirty="0"/>
            </a:br>
            <a:r>
              <a:rPr lang="en-US" sz="4800" dirty="0"/>
              <a:t>American History</a:t>
            </a:r>
            <a:endParaRPr lang="en-US" dirty="0"/>
          </a:p>
        </p:txBody>
      </p:sp>
      <p:sp>
        <p:nvSpPr>
          <p:cNvPr id="3" name="Content Placeholder 2"/>
          <p:cNvSpPr>
            <a:spLocks noGrp="1"/>
          </p:cNvSpPr>
          <p:nvPr>
            <p:ph idx="1"/>
          </p:nvPr>
        </p:nvSpPr>
        <p:spPr/>
        <p:txBody>
          <a:bodyPr/>
          <a:lstStyle/>
          <a:p>
            <a:r>
              <a:rPr lang="en-US" dirty="0" smtClean="0"/>
              <a:t>Chapter 1: </a:t>
            </a:r>
            <a:r>
              <a:rPr lang="en-US" i="1" dirty="0" smtClean="0"/>
              <a:t>Roots of the American People </a:t>
            </a:r>
            <a:r>
              <a:rPr lang="en-US" dirty="0" smtClean="0"/>
              <a:t>pp.2-13</a:t>
            </a:r>
          </a:p>
          <a:p>
            <a:r>
              <a:rPr lang="en-US" dirty="0" smtClean="0"/>
              <a:t>Chapter 2: </a:t>
            </a:r>
            <a:r>
              <a:rPr lang="en-US" i="1" dirty="0" smtClean="0"/>
              <a:t>Europe Looks Outward </a:t>
            </a:r>
            <a:r>
              <a:rPr lang="en-US" dirty="0" smtClean="0"/>
              <a:t>pp. 32-61</a:t>
            </a:r>
          </a:p>
          <a:p>
            <a:r>
              <a:rPr lang="en-US" dirty="0" smtClean="0"/>
              <a:t>Chapter 3: </a:t>
            </a:r>
            <a:r>
              <a:rPr lang="en-US" i="1" dirty="0" smtClean="0"/>
              <a:t>Colonies Take Root </a:t>
            </a:r>
            <a:r>
              <a:rPr lang="en-US" dirty="0" smtClean="0"/>
              <a:t>pp. 62-97</a:t>
            </a:r>
          </a:p>
          <a:p>
            <a:r>
              <a:rPr lang="en-US" dirty="0" smtClean="0"/>
              <a:t>Chapter 4: </a:t>
            </a:r>
            <a:r>
              <a:rPr lang="en-US" i="1" dirty="0" smtClean="0"/>
              <a:t>Life in the Colonies </a:t>
            </a:r>
            <a:r>
              <a:rPr lang="en-US" dirty="0" smtClean="0"/>
              <a:t>pp. 98-129</a:t>
            </a:r>
            <a:endParaRPr lang="en-US" dirty="0"/>
          </a:p>
        </p:txBody>
      </p:sp>
    </p:spTree>
    <p:extLst>
      <p:ext uri="{BB962C8B-B14F-4D97-AF65-F5344CB8AC3E}">
        <p14:creationId xmlns:p14="http://schemas.microsoft.com/office/powerpoint/2010/main" val="3328326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Unit 1: Beginnings of </a:t>
            </a:r>
            <a:br>
              <a:rPr lang="en-US" sz="3600" dirty="0" smtClean="0"/>
            </a:br>
            <a:r>
              <a:rPr lang="en-US" sz="3600" dirty="0" smtClean="0"/>
              <a:t>American History</a:t>
            </a:r>
            <a:endParaRPr lang="en-US" sz="3600" dirty="0"/>
          </a:p>
        </p:txBody>
      </p:sp>
      <p:sp>
        <p:nvSpPr>
          <p:cNvPr id="3" name="Content Placeholder 2"/>
          <p:cNvSpPr>
            <a:spLocks noGrp="1"/>
          </p:cNvSpPr>
          <p:nvPr>
            <p:ph idx="1"/>
          </p:nvPr>
        </p:nvSpPr>
        <p:spPr/>
        <p:txBody>
          <a:bodyPr/>
          <a:lstStyle/>
          <a:p>
            <a:pPr marL="0" indent="0">
              <a:buNone/>
            </a:pPr>
            <a:r>
              <a:rPr lang="en-US" dirty="0" smtClean="0"/>
              <a:t>Chapter 1; Section 1: Earliest Americans</a:t>
            </a:r>
          </a:p>
          <a:p>
            <a:pPr>
              <a:buFont typeface="Arial"/>
              <a:buChar char="•"/>
            </a:pPr>
            <a:r>
              <a:rPr lang="en-US" dirty="0" smtClean="0"/>
              <a:t>About 15,000 years ago the 1</a:t>
            </a:r>
            <a:r>
              <a:rPr lang="en-US" baseline="30000" dirty="0" smtClean="0"/>
              <a:t>st</a:t>
            </a:r>
            <a:r>
              <a:rPr lang="en-US" dirty="0" smtClean="0"/>
              <a:t> humans arrive in what is now New York State</a:t>
            </a:r>
          </a:p>
          <a:p>
            <a:pPr>
              <a:buFont typeface="Arial"/>
              <a:buChar char="•"/>
            </a:pPr>
            <a:r>
              <a:rPr lang="en-US" dirty="0" smtClean="0"/>
              <a:t>1100s: Iroquois &amp; Algonquians are developing distinct cultures.</a:t>
            </a:r>
          </a:p>
          <a:p>
            <a:pPr>
              <a:buFont typeface="Arial"/>
              <a:buChar char="•"/>
            </a:pPr>
            <a:r>
              <a:rPr lang="en-US" dirty="0" smtClean="0"/>
              <a:t>1300s: The Iroquois develop longhouses</a:t>
            </a:r>
            <a:endParaRPr lang="en-US" dirty="0"/>
          </a:p>
        </p:txBody>
      </p:sp>
    </p:spTree>
    <p:extLst>
      <p:ext uri="{BB962C8B-B14F-4D97-AF65-F5344CB8AC3E}">
        <p14:creationId xmlns:p14="http://schemas.microsoft.com/office/powerpoint/2010/main" val="245587764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lstStyle/>
          <a:p>
            <a:pPr marL="0" indent="0">
              <a:buNone/>
            </a:pPr>
            <a:r>
              <a:rPr lang="en-US" dirty="0" smtClean="0"/>
              <a:t>Key Terms (put in your notebooks please)</a:t>
            </a:r>
          </a:p>
          <a:p>
            <a:pPr>
              <a:buFont typeface="Arial"/>
              <a:buChar char="•"/>
            </a:pPr>
            <a:r>
              <a:rPr lang="en-US" dirty="0" smtClean="0"/>
              <a:t>Glacier</a:t>
            </a:r>
          </a:p>
          <a:p>
            <a:pPr>
              <a:buFont typeface="Arial"/>
              <a:buChar char="•"/>
            </a:pPr>
            <a:r>
              <a:rPr lang="en-US" dirty="0" smtClean="0"/>
              <a:t>Irrigation</a:t>
            </a:r>
          </a:p>
          <a:p>
            <a:pPr>
              <a:buFont typeface="Arial"/>
              <a:buChar char="•"/>
            </a:pPr>
            <a:r>
              <a:rPr lang="en-US" dirty="0" smtClean="0"/>
              <a:t>Surplus</a:t>
            </a:r>
          </a:p>
          <a:p>
            <a:pPr>
              <a:buFont typeface="Arial"/>
              <a:buChar char="•"/>
            </a:pPr>
            <a:r>
              <a:rPr lang="en-US" dirty="0" smtClean="0"/>
              <a:t>Civilization</a:t>
            </a:r>
            <a:endParaRPr lang="en-US" dirty="0"/>
          </a:p>
        </p:txBody>
      </p:sp>
    </p:spTree>
    <p:extLst>
      <p:ext uri="{BB962C8B-B14F-4D97-AF65-F5344CB8AC3E}">
        <p14:creationId xmlns:p14="http://schemas.microsoft.com/office/powerpoint/2010/main" val="335693635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lstStyle/>
          <a:p>
            <a:pPr marL="0" indent="0">
              <a:buNone/>
            </a:pPr>
            <a:r>
              <a:rPr lang="en-US" dirty="0"/>
              <a:t>Mayas: 250-900</a:t>
            </a:r>
          </a:p>
          <a:p>
            <a:pPr>
              <a:buFont typeface="Arial"/>
              <a:buChar char="•"/>
            </a:pPr>
            <a:r>
              <a:rPr lang="en-US" dirty="0" smtClean="0"/>
              <a:t>Located in now Mexico &amp; Central America</a:t>
            </a:r>
          </a:p>
          <a:p>
            <a:pPr>
              <a:buFont typeface="Arial"/>
              <a:buChar char="•"/>
            </a:pPr>
            <a:r>
              <a:rPr lang="en-US" dirty="0" smtClean="0"/>
              <a:t>Built splendid cities that contained large Public Plazas lined with Pyramids, Temples, Ball Courts &amp; Palaces.</a:t>
            </a:r>
          </a:p>
          <a:p>
            <a:pPr>
              <a:buFont typeface="Arial"/>
              <a:buChar char="•"/>
            </a:pPr>
            <a:r>
              <a:rPr lang="en-US" dirty="0" smtClean="0"/>
              <a:t>They developed Arts, System of Government and a Written Language.</a:t>
            </a:r>
          </a:p>
          <a:p>
            <a:pPr>
              <a:buFont typeface="Arial"/>
              <a:buChar char="•"/>
            </a:pPr>
            <a:r>
              <a:rPr lang="en-US" dirty="0" smtClean="0"/>
              <a:t>Created a complex calendar. </a:t>
            </a:r>
          </a:p>
        </p:txBody>
      </p:sp>
    </p:spTree>
    <p:extLst>
      <p:ext uri="{BB962C8B-B14F-4D97-AF65-F5344CB8AC3E}">
        <p14:creationId xmlns:p14="http://schemas.microsoft.com/office/powerpoint/2010/main" val="3504883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lstStyle/>
          <a:p>
            <a:pPr marL="0" indent="0">
              <a:buNone/>
            </a:pPr>
            <a:r>
              <a:rPr lang="en-US" dirty="0"/>
              <a:t>Aztecs: 1428-</a:t>
            </a:r>
            <a:r>
              <a:rPr lang="en-US" dirty="0" smtClean="0"/>
              <a:t>1521</a:t>
            </a:r>
          </a:p>
          <a:p>
            <a:pPr>
              <a:buFont typeface="Arial"/>
              <a:buChar char="•"/>
            </a:pPr>
            <a:r>
              <a:rPr lang="en-US" dirty="0"/>
              <a:t>Located in now Mexico </a:t>
            </a:r>
            <a:r>
              <a:rPr lang="en-US" dirty="0" smtClean="0"/>
              <a:t>City</a:t>
            </a:r>
          </a:p>
          <a:p>
            <a:pPr>
              <a:buFont typeface="Arial"/>
              <a:buChar char="•"/>
            </a:pPr>
            <a:r>
              <a:rPr lang="en-US" dirty="0" smtClean="0"/>
              <a:t>Main city was Tenochtitlan (</a:t>
            </a:r>
            <a:r>
              <a:rPr lang="en-US" dirty="0" err="1" smtClean="0"/>
              <a:t>tay</a:t>
            </a:r>
            <a:r>
              <a:rPr lang="en-US" dirty="0" smtClean="0"/>
              <a:t>-</a:t>
            </a:r>
            <a:r>
              <a:rPr lang="en-US" dirty="0" err="1" smtClean="0"/>
              <a:t>noch</a:t>
            </a:r>
            <a:r>
              <a:rPr lang="en-US" dirty="0" smtClean="0"/>
              <a:t>-tee-</a:t>
            </a:r>
            <a:r>
              <a:rPr lang="en-US" dirty="0" err="1" smtClean="0"/>
              <a:t>tLAHN</a:t>
            </a:r>
            <a:r>
              <a:rPr lang="en-US" dirty="0" smtClean="0"/>
              <a:t>)</a:t>
            </a:r>
          </a:p>
          <a:p>
            <a:pPr>
              <a:buFont typeface="Arial"/>
              <a:buChar char="•"/>
            </a:pPr>
            <a:r>
              <a:rPr lang="en-US" dirty="0" smtClean="0"/>
              <a:t>Tenochtitlan had more than 200,000 people/residents/citizens. A huge amount for the period</a:t>
            </a:r>
          </a:p>
          <a:p>
            <a:pPr>
              <a:buFont typeface="Arial"/>
              <a:buChar char="•"/>
            </a:pPr>
            <a:r>
              <a:rPr lang="en-US" dirty="0" smtClean="0"/>
              <a:t>Religion dominated Aztec life, the center of the city was a sacred place to honor the Aztec Gods</a:t>
            </a:r>
            <a:endParaRPr lang="en-US" dirty="0"/>
          </a:p>
        </p:txBody>
      </p:sp>
    </p:spTree>
    <p:extLst>
      <p:ext uri="{BB962C8B-B14F-4D97-AF65-F5344CB8AC3E}">
        <p14:creationId xmlns:p14="http://schemas.microsoft.com/office/powerpoint/2010/main" val="165403425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lstStyle/>
          <a:p>
            <a:pPr marL="0" indent="0">
              <a:buNone/>
            </a:pPr>
            <a:r>
              <a:rPr lang="en-US" dirty="0"/>
              <a:t>Incas: </a:t>
            </a:r>
            <a:r>
              <a:rPr lang="en-US" dirty="0" smtClean="0"/>
              <a:t>1400s</a:t>
            </a:r>
          </a:p>
          <a:p>
            <a:pPr>
              <a:buFont typeface="Arial"/>
              <a:buChar char="•"/>
            </a:pPr>
            <a:r>
              <a:rPr lang="en-US" dirty="0" smtClean="0"/>
              <a:t>Largest empire, located in South America</a:t>
            </a:r>
          </a:p>
          <a:p>
            <a:pPr>
              <a:buFont typeface="Arial"/>
              <a:buChar char="•"/>
            </a:pPr>
            <a:r>
              <a:rPr lang="en-US" dirty="0" smtClean="0"/>
              <a:t>Center of the Inca empire was Cuzco (KOOS-</a:t>
            </a:r>
            <a:r>
              <a:rPr lang="en-US" dirty="0" err="1" smtClean="0"/>
              <a:t>koh</a:t>
            </a:r>
            <a:r>
              <a:rPr lang="en-US" dirty="0" smtClean="0"/>
              <a:t>)</a:t>
            </a:r>
          </a:p>
          <a:p>
            <a:pPr>
              <a:buFont typeface="Arial"/>
              <a:buChar char="•"/>
            </a:pPr>
            <a:r>
              <a:rPr lang="en-US" dirty="0" smtClean="0"/>
              <a:t>Cuzco was linked to other cities and towns by a great network of roads.</a:t>
            </a:r>
          </a:p>
          <a:p>
            <a:pPr>
              <a:buFont typeface="Arial"/>
              <a:buChar char="•"/>
            </a:pPr>
            <a:r>
              <a:rPr lang="en-US" dirty="0" smtClean="0"/>
              <a:t>The Incas constructed buildings, canals and bridges</a:t>
            </a:r>
            <a:endParaRPr lang="en-US" dirty="0"/>
          </a:p>
        </p:txBody>
      </p:sp>
    </p:spTree>
    <p:extLst>
      <p:ext uri="{BB962C8B-B14F-4D97-AF65-F5344CB8AC3E}">
        <p14:creationId xmlns:p14="http://schemas.microsoft.com/office/powerpoint/2010/main" val="416043073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lstStyle/>
          <a:p>
            <a:pPr marL="0" indent="0">
              <a:buNone/>
            </a:pPr>
            <a:r>
              <a:rPr lang="en-US" dirty="0" smtClean="0"/>
              <a:t>Chapter 1; Section 1: Homework </a:t>
            </a:r>
          </a:p>
          <a:p>
            <a:pPr>
              <a:buFont typeface="Arial"/>
              <a:buChar char="•"/>
            </a:pPr>
            <a:r>
              <a:rPr lang="en-US" dirty="0" smtClean="0"/>
              <a:t>Name 2 skills that people had to learn in order to grow crops</a:t>
            </a:r>
          </a:p>
          <a:p>
            <a:pPr>
              <a:buFont typeface="Arial"/>
              <a:buChar char="•"/>
            </a:pPr>
            <a:r>
              <a:rPr lang="en-US" dirty="0" smtClean="0"/>
              <a:t>What benefits could farmers get from learning to raise animals?</a:t>
            </a:r>
          </a:p>
          <a:p>
            <a:pPr>
              <a:buFont typeface="Arial"/>
              <a:buChar char="•"/>
            </a:pPr>
            <a:r>
              <a:rPr lang="en-US" dirty="0" smtClean="0"/>
              <a:t>How did early civilizations use industry and farming to improve their way of life?</a:t>
            </a:r>
          </a:p>
        </p:txBody>
      </p:sp>
    </p:spTree>
    <p:extLst>
      <p:ext uri="{BB962C8B-B14F-4D97-AF65-F5344CB8AC3E}">
        <p14:creationId xmlns:p14="http://schemas.microsoft.com/office/powerpoint/2010/main" val="103247033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Chapter 1; Section 2: Cultures of North America</a:t>
            </a:r>
          </a:p>
          <a:p>
            <a:pPr>
              <a:buFont typeface="Arial"/>
              <a:buChar char="•"/>
            </a:pPr>
            <a:r>
              <a:rPr lang="en-US" dirty="0" smtClean="0"/>
              <a:t>Far North: Arctic region. </a:t>
            </a:r>
            <a:r>
              <a:rPr lang="en-US" dirty="0" err="1" smtClean="0"/>
              <a:t>i.e</a:t>
            </a:r>
            <a:r>
              <a:rPr lang="en-US" dirty="0" smtClean="0"/>
              <a:t> </a:t>
            </a:r>
            <a:r>
              <a:rPr lang="en-US" dirty="0" err="1" smtClean="0"/>
              <a:t>Kutchin</a:t>
            </a:r>
            <a:r>
              <a:rPr lang="en-US" dirty="0" smtClean="0"/>
              <a:t>, Inuit, Cree</a:t>
            </a:r>
          </a:p>
          <a:p>
            <a:pPr>
              <a:buFont typeface="Arial"/>
              <a:buChar char="•"/>
            </a:pPr>
            <a:r>
              <a:rPr lang="en-US" dirty="0" smtClean="0"/>
              <a:t>Northwest: Stretched from Alaska to California. i.e. Tlingit, Bella Coola, Coos.</a:t>
            </a:r>
          </a:p>
          <a:p>
            <a:pPr>
              <a:buFont typeface="Arial"/>
              <a:buChar char="•"/>
            </a:pPr>
            <a:r>
              <a:rPr lang="en-US" dirty="0" smtClean="0"/>
              <a:t>Far West/Plateau: Idaho, Wyoming, Nevada, Utah, Colorado. </a:t>
            </a:r>
            <a:r>
              <a:rPr lang="en-US" dirty="0" err="1" smtClean="0"/>
              <a:t>i.e</a:t>
            </a:r>
            <a:r>
              <a:rPr lang="en-US" dirty="0" smtClean="0"/>
              <a:t> Nez </a:t>
            </a:r>
            <a:r>
              <a:rPr lang="en-US" dirty="0" err="1" smtClean="0"/>
              <a:t>Perces</a:t>
            </a:r>
            <a:r>
              <a:rPr lang="en-US" dirty="0" smtClean="0"/>
              <a:t>, Shoshone, </a:t>
            </a:r>
            <a:r>
              <a:rPr lang="en-US" dirty="0" err="1" smtClean="0"/>
              <a:t>Pomos</a:t>
            </a:r>
            <a:endParaRPr lang="en-US" dirty="0" smtClean="0"/>
          </a:p>
          <a:p>
            <a:pPr>
              <a:buFont typeface="Arial"/>
              <a:buChar char="•"/>
            </a:pPr>
            <a:r>
              <a:rPr lang="en-US" dirty="0" smtClean="0"/>
              <a:t>Southwest: Arizona, New Mexico and the Southern parts of Utah and Colorado. i.e. Navajo, Hohokam, Apache, Pueblo, Hopi, Comanche</a:t>
            </a:r>
          </a:p>
        </p:txBody>
      </p:sp>
    </p:spTree>
    <p:extLst>
      <p:ext uri="{BB962C8B-B14F-4D97-AF65-F5344CB8AC3E}">
        <p14:creationId xmlns:p14="http://schemas.microsoft.com/office/powerpoint/2010/main" val="1807905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Chapter 1; Section 2: Cultures of North America</a:t>
            </a:r>
          </a:p>
          <a:p>
            <a:pPr>
              <a:buFont typeface="Arial"/>
              <a:buChar char="•"/>
            </a:pPr>
            <a:r>
              <a:rPr lang="en-US" dirty="0" smtClean="0"/>
              <a:t>Great Plains: Between the Mississippi River and Rocky Mountains. i.e. Blackfeet, Mandan, Dakota, Crow, Cheyenne, Arapaho, Osage</a:t>
            </a:r>
          </a:p>
          <a:p>
            <a:pPr>
              <a:buFont typeface="Arial"/>
              <a:buChar char="•"/>
            </a:pPr>
            <a:r>
              <a:rPr lang="en-US" dirty="0" smtClean="0"/>
              <a:t>Eastern Woodlands: The Northeast, Great Lakes and Atlantic Coast to Virginia. </a:t>
            </a:r>
            <a:r>
              <a:rPr lang="en-US" dirty="0" err="1" smtClean="0"/>
              <a:t>i.e</a:t>
            </a:r>
            <a:r>
              <a:rPr lang="en-US" dirty="0" smtClean="0"/>
              <a:t> Algonquin, Ojibwa, Huron, Montagnais, Pequot, Miami, </a:t>
            </a:r>
            <a:r>
              <a:rPr lang="en-US" dirty="0" err="1" smtClean="0"/>
              <a:t>Leni</a:t>
            </a:r>
            <a:r>
              <a:rPr lang="en-US" dirty="0" smtClean="0"/>
              <a:t>-Lenape, Iroquois. </a:t>
            </a:r>
          </a:p>
          <a:p>
            <a:pPr>
              <a:buFont typeface="Arial"/>
              <a:buChar char="•"/>
            </a:pPr>
            <a:r>
              <a:rPr lang="en-US" dirty="0" smtClean="0"/>
              <a:t>Southeast: Carolinas, Georgia, Mississippi, Alabama, Louisiana and Florida. i.e. Shawnee, Natchez, Creek and Cherokee</a:t>
            </a:r>
          </a:p>
        </p:txBody>
      </p:sp>
    </p:spTree>
    <p:extLst>
      <p:ext uri="{BB962C8B-B14F-4D97-AF65-F5344CB8AC3E}">
        <p14:creationId xmlns:p14="http://schemas.microsoft.com/office/powerpoint/2010/main" val="311683576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lstStyle/>
          <a:p>
            <a:pPr marL="0" indent="0">
              <a:buNone/>
            </a:pPr>
            <a:r>
              <a:rPr lang="en-US" dirty="0" smtClean="0"/>
              <a:t>Chapter 1; Section 2: Key Terms</a:t>
            </a:r>
          </a:p>
          <a:p>
            <a:pPr marL="0" indent="0">
              <a:buNone/>
            </a:pPr>
            <a:r>
              <a:rPr lang="en-US" sz="2000" dirty="0" smtClean="0"/>
              <a:t>Culture			Adobe</a:t>
            </a:r>
          </a:p>
          <a:p>
            <a:pPr marL="0" indent="0">
              <a:buNone/>
            </a:pPr>
            <a:r>
              <a:rPr lang="en-US" sz="2000" dirty="0" smtClean="0"/>
              <a:t>Cultural Area		Clan</a:t>
            </a:r>
          </a:p>
          <a:p>
            <a:pPr marL="0" indent="0">
              <a:buNone/>
            </a:pPr>
            <a:r>
              <a:rPr lang="en-US" sz="2000" dirty="0" smtClean="0"/>
              <a:t>Kayak			Sachem</a:t>
            </a:r>
          </a:p>
          <a:p>
            <a:pPr marL="0" indent="0">
              <a:buNone/>
            </a:pPr>
            <a:r>
              <a:rPr lang="en-US" sz="2000" dirty="0" err="1" smtClean="0"/>
              <a:t>Potlach</a:t>
            </a:r>
            <a:endParaRPr lang="en-US" sz="2000" dirty="0" smtClean="0"/>
          </a:p>
        </p:txBody>
      </p:sp>
    </p:spTree>
    <p:extLst>
      <p:ext uri="{BB962C8B-B14F-4D97-AF65-F5344CB8AC3E}">
        <p14:creationId xmlns:p14="http://schemas.microsoft.com/office/powerpoint/2010/main" val="24798708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Themes of Geography</a:t>
            </a:r>
            <a:endParaRPr lang="en-US" dirty="0"/>
          </a:p>
        </p:txBody>
      </p:sp>
      <p:sp>
        <p:nvSpPr>
          <p:cNvPr id="3" name="Content Placeholder 2"/>
          <p:cNvSpPr>
            <a:spLocks noGrp="1"/>
          </p:cNvSpPr>
          <p:nvPr>
            <p:ph idx="1"/>
          </p:nvPr>
        </p:nvSpPr>
        <p:spPr/>
        <p:txBody>
          <a:bodyPr/>
          <a:lstStyle/>
          <a:p>
            <a:pPr marL="0" indent="0">
              <a:buNone/>
            </a:pPr>
            <a:r>
              <a:rPr lang="en-US" sz="4000" b="1" dirty="0"/>
              <a:t>Location</a:t>
            </a:r>
            <a:endParaRPr lang="en-US" sz="4000" dirty="0"/>
          </a:p>
          <a:p>
            <a:pPr marL="0" indent="0">
              <a:buNone/>
            </a:pPr>
            <a:r>
              <a:rPr lang="en-US" dirty="0"/>
              <a:t>Where is it?</a:t>
            </a:r>
          </a:p>
          <a:p>
            <a:pPr marL="0" indent="0">
              <a:buNone/>
            </a:pPr>
            <a:r>
              <a:rPr lang="en-US" b="1" dirty="0"/>
              <a:t>Absolute</a:t>
            </a:r>
            <a:r>
              <a:rPr lang="en-US" dirty="0"/>
              <a:t>: A location can be absolute (specific) as in coordinates of a map using longitude and latitude</a:t>
            </a:r>
          </a:p>
          <a:p>
            <a:pPr marL="0" indent="0">
              <a:buNone/>
            </a:pPr>
            <a:r>
              <a:rPr lang="en-US" b="1" dirty="0"/>
              <a:t>Relative</a:t>
            </a:r>
            <a:r>
              <a:rPr lang="en-US" dirty="0"/>
              <a:t>: A location can be relative - examples: next door, nearby, a short drive, down the road a ways. Or, it can be in the same general location as another location - example: next to the post office.	</a:t>
            </a:r>
          </a:p>
          <a:p>
            <a:endParaRPr lang="en-US" dirty="0"/>
          </a:p>
        </p:txBody>
      </p:sp>
    </p:spTree>
    <p:extLst>
      <p:ext uri="{BB962C8B-B14F-4D97-AF65-F5344CB8AC3E}">
        <p14:creationId xmlns:p14="http://schemas.microsoft.com/office/powerpoint/2010/main" val="144760761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lstStyle/>
          <a:p>
            <a:pPr marL="0" indent="0">
              <a:buNone/>
            </a:pPr>
            <a:r>
              <a:rPr lang="en-US" dirty="0" smtClean="0"/>
              <a:t>Chapter 1; Section 2: Homework </a:t>
            </a:r>
          </a:p>
          <a:p>
            <a:pPr>
              <a:buFont typeface="Arial"/>
              <a:buChar char="•"/>
            </a:pPr>
            <a:r>
              <a:rPr lang="en-US" dirty="0" smtClean="0"/>
              <a:t>What role did nature play in many Native American religious beliefs?</a:t>
            </a:r>
          </a:p>
          <a:p>
            <a:pPr>
              <a:buFont typeface="Arial"/>
              <a:buChar char="•"/>
            </a:pPr>
            <a:r>
              <a:rPr lang="en-US" dirty="0" smtClean="0"/>
              <a:t>How does that emphasis on nature reflect the everyday life of the people?</a:t>
            </a:r>
          </a:p>
        </p:txBody>
      </p:sp>
    </p:spTree>
    <p:extLst>
      <p:ext uri="{BB962C8B-B14F-4D97-AF65-F5344CB8AC3E}">
        <p14:creationId xmlns:p14="http://schemas.microsoft.com/office/powerpoint/2010/main" val="49143859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lstStyle/>
          <a:p>
            <a:pPr marL="0" indent="0">
              <a:buNone/>
            </a:pPr>
            <a:r>
              <a:rPr lang="en-US" dirty="0" smtClean="0"/>
              <a:t>200</a:t>
            </a:r>
            <a:r>
              <a:rPr lang="en-US" baseline="30000" dirty="0" smtClean="0"/>
              <a:t>th</a:t>
            </a:r>
            <a:r>
              <a:rPr lang="en-US" dirty="0" smtClean="0"/>
              <a:t> Anniversary of Star Spangled Banner Lesson </a:t>
            </a:r>
          </a:p>
          <a:p>
            <a:pPr>
              <a:buFont typeface="Arial"/>
              <a:buChar char="•"/>
            </a:pPr>
            <a:r>
              <a:rPr lang="en-US" dirty="0" smtClean="0"/>
              <a:t>What War &amp; Battle was the inspiration of the Poem by Francis Scott Key?</a:t>
            </a:r>
          </a:p>
          <a:p>
            <a:pPr>
              <a:buFont typeface="Arial"/>
              <a:buChar char="•"/>
            </a:pPr>
            <a:r>
              <a:rPr lang="en-US" dirty="0" smtClean="0"/>
              <a:t>Why is only the first verse used as the National Anthem? </a:t>
            </a:r>
          </a:p>
        </p:txBody>
      </p:sp>
    </p:spTree>
    <p:extLst>
      <p:ext uri="{BB962C8B-B14F-4D97-AF65-F5344CB8AC3E}">
        <p14:creationId xmlns:p14="http://schemas.microsoft.com/office/powerpoint/2010/main" val="340045597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lstStyle/>
          <a:p>
            <a:pPr marL="0" indent="0">
              <a:buNone/>
            </a:pPr>
            <a:r>
              <a:rPr lang="en-US" dirty="0" smtClean="0"/>
              <a:t>Chapter 2; Section </a:t>
            </a:r>
            <a:r>
              <a:rPr lang="en-US" dirty="0"/>
              <a:t>1</a:t>
            </a:r>
            <a:r>
              <a:rPr lang="en-US" dirty="0" smtClean="0"/>
              <a:t>: The Age of Exploration</a:t>
            </a:r>
          </a:p>
          <a:p>
            <a:pPr>
              <a:buFont typeface="Arial"/>
              <a:buChar char="•"/>
            </a:pPr>
            <a:r>
              <a:rPr lang="en-US" dirty="0" smtClean="0"/>
              <a:t>What role did nature play in many Native American religious beliefs?</a:t>
            </a:r>
          </a:p>
          <a:p>
            <a:pPr>
              <a:buFont typeface="Arial"/>
              <a:buChar char="•"/>
            </a:pPr>
            <a:r>
              <a:rPr lang="en-US" dirty="0" smtClean="0"/>
              <a:t>How does that emphasis on nature reflect the everyday life of the people?</a:t>
            </a:r>
          </a:p>
        </p:txBody>
      </p:sp>
    </p:spTree>
    <p:extLst>
      <p:ext uri="{BB962C8B-B14F-4D97-AF65-F5344CB8AC3E}">
        <p14:creationId xmlns:p14="http://schemas.microsoft.com/office/powerpoint/2010/main" val="126422117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lstStyle/>
          <a:p>
            <a:pPr marL="0" indent="0">
              <a:buNone/>
            </a:pPr>
            <a:r>
              <a:rPr lang="en-US" dirty="0" smtClean="0"/>
              <a:t>Chapter 2; Section </a:t>
            </a:r>
            <a:r>
              <a:rPr lang="en-US" dirty="0"/>
              <a:t>1</a:t>
            </a:r>
            <a:r>
              <a:rPr lang="en-US" dirty="0" smtClean="0"/>
              <a:t>: The Age of Exploration</a:t>
            </a:r>
          </a:p>
          <a:p>
            <a:pPr marL="0" indent="0">
              <a:buNone/>
            </a:pPr>
            <a:r>
              <a:rPr lang="en-US" dirty="0" smtClean="0"/>
              <a:t>Define these key terms:</a:t>
            </a:r>
          </a:p>
          <a:p>
            <a:pPr>
              <a:buFont typeface="Arial"/>
              <a:buChar char="•"/>
            </a:pPr>
            <a:r>
              <a:rPr lang="en-US" dirty="0" err="1" smtClean="0"/>
              <a:t>Ecomiendia</a:t>
            </a:r>
            <a:endParaRPr lang="en-US" dirty="0" smtClean="0"/>
          </a:p>
          <a:p>
            <a:pPr>
              <a:buFont typeface="Arial"/>
              <a:buChar char="•"/>
            </a:pPr>
            <a:r>
              <a:rPr lang="en-US" dirty="0" smtClean="0"/>
              <a:t>Mission</a:t>
            </a:r>
          </a:p>
          <a:p>
            <a:pPr>
              <a:buFont typeface="Arial"/>
              <a:buChar char="•"/>
            </a:pPr>
            <a:r>
              <a:rPr lang="en-US" dirty="0" smtClean="0"/>
              <a:t>Plantation</a:t>
            </a:r>
          </a:p>
        </p:txBody>
      </p:sp>
    </p:spTree>
    <p:extLst>
      <p:ext uri="{BB962C8B-B14F-4D97-AF65-F5344CB8AC3E}">
        <p14:creationId xmlns:p14="http://schemas.microsoft.com/office/powerpoint/2010/main" val="26092418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lnSpcReduction="10000"/>
          </a:bodyPr>
          <a:lstStyle/>
          <a:p>
            <a:pPr marL="0" indent="0">
              <a:buNone/>
            </a:pPr>
            <a:r>
              <a:rPr lang="en-US" dirty="0" smtClean="0"/>
              <a:t>Chapter 2; Section 2: Spain’s Empire in the Americas</a:t>
            </a:r>
          </a:p>
          <a:p>
            <a:pPr marL="0" indent="0">
              <a:buNone/>
            </a:pPr>
            <a:r>
              <a:rPr lang="en-US" dirty="0" smtClean="0"/>
              <a:t>Homework/Assessment: In notebooks</a:t>
            </a:r>
          </a:p>
          <a:p>
            <a:pPr marL="0" indent="0">
              <a:buNone/>
            </a:pPr>
            <a:r>
              <a:rPr lang="en-US" dirty="0" smtClean="0"/>
              <a:t>Check your Progress on page 48:</a:t>
            </a:r>
          </a:p>
          <a:p>
            <a:pPr>
              <a:buFont typeface="Arial"/>
              <a:buChar char="•"/>
            </a:pPr>
            <a:r>
              <a:rPr lang="en-US" dirty="0" smtClean="0"/>
              <a:t>1 (a) Identify</a:t>
            </a:r>
          </a:p>
          <a:p>
            <a:pPr>
              <a:buFont typeface="Arial"/>
              <a:buChar char="•"/>
            </a:pPr>
            <a:r>
              <a:rPr lang="en-US" dirty="0" smtClean="0"/>
              <a:t>1 (b) Apply Information</a:t>
            </a:r>
          </a:p>
          <a:p>
            <a:pPr>
              <a:buFont typeface="Arial"/>
              <a:buChar char="•"/>
            </a:pPr>
            <a:r>
              <a:rPr lang="en-US" dirty="0" smtClean="0"/>
              <a:t>2 (a) Identify</a:t>
            </a:r>
          </a:p>
          <a:p>
            <a:pPr>
              <a:buFont typeface="Arial"/>
              <a:buChar char="•"/>
            </a:pPr>
            <a:r>
              <a:rPr lang="en-US" dirty="0" smtClean="0"/>
              <a:t>2 (b) Summarize</a:t>
            </a:r>
          </a:p>
        </p:txBody>
      </p:sp>
    </p:spTree>
    <p:extLst>
      <p:ext uri="{BB962C8B-B14F-4D97-AF65-F5344CB8AC3E}">
        <p14:creationId xmlns:p14="http://schemas.microsoft.com/office/powerpoint/2010/main" val="30703469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lstStyle/>
          <a:p>
            <a:pPr marL="0" indent="0">
              <a:buNone/>
            </a:pPr>
            <a:r>
              <a:rPr lang="en-US" dirty="0" smtClean="0"/>
              <a:t>Chapter 2; Section 2: </a:t>
            </a:r>
            <a:r>
              <a:rPr lang="en-US" dirty="0" err="1" smtClean="0"/>
              <a:t>Spains</a:t>
            </a:r>
            <a:r>
              <a:rPr lang="en-US" dirty="0" smtClean="0"/>
              <a:t> Empire in the Americas</a:t>
            </a:r>
          </a:p>
          <a:p>
            <a:pPr marL="0" indent="0">
              <a:buNone/>
            </a:pPr>
            <a:r>
              <a:rPr lang="en-US" dirty="0" smtClean="0"/>
              <a:t>Define these key terms:</a:t>
            </a:r>
          </a:p>
          <a:p>
            <a:pPr>
              <a:buFont typeface="Arial"/>
              <a:buChar char="•"/>
            </a:pPr>
            <a:r>
              <a:rPr lang="en-US" dirty="0" err="1" smtClean="0"/>
              <a:t>Ecomiendia</a:t>
            </a:r>
            <a:endParaRPr lang="en-US" dirty="0" smtClean="0"/>
          </a:p>
          <a:p>
            <a:pPr>
              <a:buFont typeface="Arial"/>
              <a:buChar char="•"/>
            </a:pPr>
            <a:r>
              <a:rPr lang="en-US" dirty="0" smtClean="0"/>
              <a:t>Mission</a:t>
            </a:r>
          </a:p>
          <a:p>
            <a:pPr>
              <a:buFont typeface="Arial"/>
              <a:buChar char="•"/>
            </a:pPr>
            <a:r>
              <a:rPr lang="en-US" dirty="0" smtClean="0"/>
              <a:t>Plantation</a:t>
            </a:r>
          </a:p>
        </p:txBody>
      </p:sp>
    </p:spTree>
    <p:extLst>
      <p:ext uri="{BB962C8B-B14F-4D97-AF65-F5344CB8AC3E}">
        <p14:creationId xmlns:p14="http://schemas.microsoft.com/office/powerpoint/2010/main" val="201763776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lnSpcReduction="10000"/>
          </a:bodyPr>
          <a:lstStyle/>
          <a:p>
            <a:pPr marL="0" indent="0">
              <a:buNone/>
            </a:pPr>
            <a:r>
              <a:rPr lang="en-US" dirty="0" smtClean="0"/>
              <a:t>Chapter 2; Section </a:t>
            </a:r>
            <a:r>
              <a:rPr lang="en-US" dirty="0"/>
              <a:t>3</a:t>
            </a:r>
            <a:r>
              <a:rPr lang="en-US" dirty="0" smtClean="0"/>
              <a:t>: Europeans Compete in North America. Guided Reading and Discussion of Pages 49-52</a:t>
            </a:r>
          </a:p>
          <a:p>
            <a:pPr marL="0" indent="0">
              <a:buNone/>
            </a:pPr>
            <a:r>
              <a:rPr lang="en-US" dirty="0" smtClean="0"/>
              <a:t>Objectives: </a:t>
            </a:r>
          </a:p>
          <a:p>
            <a:pPr>
              <a:buFont typeface="Arial"/>
              <a:buChar char="•"/>
            </a:pPr>
            <a:r>
              <a:rPr lang="en-US" dirty="0" smtClean="0"/>
              <a:t>What Happened to explorers John Cabot &amp; Henry Hudson?</a:t>
            </a:r>
          </a:p>
          <a:p>
            <a:pPr>
              <a:buFont typeface="Arial"/>
              <a:buChar char="•"/>
            </a:pPr>
            <a:r>
              <a:rPr lang="en-US" dirty="0" smtClean="0"/>
              <a:t>What is </a:t>
            </a:r>
            <a:r>
              <a:rPr lang="en-US" b="1" i="1" dirty="0" smtClean="0"/>
              <a:t>Mercantilism?</a:t>
            </a:r>
          </a:p>
          <a:p>
            <a:pPr marL="0" indent="0">
              <a:buNone/>
            </a:pPr>
            <a:r>
              <a:rPr lang="en-US" b="1" i="1" dirty="0" smtClean="0"/>
              <a:t>Essential Question:</a:t>
            </a:r>
          </a:p>
          <a:p>
            <a:pPr marL="0" indent="0">
              <a:buNone/>
            </a:pPr>
            <a:r>
              <a:rPr lang="en-US" b="1" i="1" dirty="0" smtClean="0"/>
              <a:t>How did conflicts in Europe spur exploration in North America?</a:t>
            </a:r>
            <a:endParaRPr lang="en-US" dirty="0" smtClean="0"/>
          </a:p>
        </p:txBody>
      </p:sp>
    </p:spTree>
    <p:extLst>
      <p:ext uri="{BB962C8B-B14F-4D97-AF65-F5344CB8AC3E}">
        <p14:creationId xmlns:p14="http://schemas.microsoft.com/office/powerpoint/2010/main" val="27848367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lstStyle/>
          <a:p>
            <a:pPr marL="0" indent="0">
              <a:buNone/>
            </a:pPr>
            <a:r>
              <a:rPr lang="en-US" dirty="0"/>
              <a:t>Chapter 2; Section 3: Europeans Compete in North America</a:t>
            </a:r>
          </a:p>
          <a:p>
            <a:pPr marL="0" indent="0">
              <a:buNone/>
            </a:pPr>
            <a:r>
              <a:rPr lang="en-US" dirty="0" smtClean="0"/>
              <a:t>Define these key terms:</a:t>
            </a:r>
          </a:p>
          <a:p>
            <a:pPr>
              <a:buFont typeface="Arial"/>
              <a:buChar char="•"/>
            </a:pPr>
            <a:r>
              <a:rPr lang="en-US" dirty="0" smtClean="0"/>
              <a:t>Mercantilism</a:t>
            </a:r>
          </a:p>
          <a:p>
            <a:pPr>
              <a:buFont typeface="Arial"/>
              <a:buChar char="•"/>
            </a:pPr>
            <a:r>
              <a:rPr lang="en-US" dirty="0" smtClean="0"/>
              <a:t>Mutiny: A rebellion by the crew against the Captain of a ship.</a:t>
            </a:r>
          </a:p>
          <a:p>
            <a:pPr>
              <a:buFont typeface="Arial"/>
              <a:buChar char="•"/>
            </a:pPr>
            <a:r>
              <a:rPr lang="en-US" dirty="0" smtClean="0"/>
              <a:t>Northwest Passage</a:t>
            </a:r>
          </a:p>
        </p:txBody>
      </p:sp>
    </p:spTree>
    <p:extLst>
      <p:ext uri="{BB962C8B-B14F-4D97-AF65-F5344CB8AC3E}">
        <p14:creationId xmlns:p14="http://schemas.microsoft.com/office/powerpoint/2010/main" val="361182032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lstStyle/>
          <a:p>
            <a:pPr marL="0" indent="0">
              <a:buNone/>
            </a:pPr>
            <a:r>
              <a:rPr lang="en-US" dirty="0" smtClean="0"/>
              <a:t>Chapter 2; Section </a:t>
            </a:r>
            <a:r>
              <a:rPr lang="en-US" dirty="0"/>
              <a:t>3</a:t>
            </a:r>
            <a:r>
              <a:rPr lang="en-US" dirty="0" smtClean="0"/>
              <a:t>: Europeans Compete in North America</a:t>
            </a:r>
          </a:p>
          <a:p>
            <a:pPr marL="0" indent="0">
              <a:buNone/>
            </a:pPr>
            <a:r>
              <a:rPr lang="en-US" dirty="0" smtClean="0"/>
              <a:t>Homework/Assessment: In notebooks</a:t>
            </a:r>
          </a:p>
          <a:p>
            <a:pPr marL="0" indent="0">
              <a:buNone/>
            </a:pPr>
            <a:r>
              <a:rPr lang="en-US" dirty="0" smtClean="0"/>
              <a:t>Check your Progress on page 53:</a:t>
            </a:r>
          </a:p>
          <a:p>
            <a:pPr>
              <a:buFont typeface="Arial"/>
              <a:buChar char="•"/>
            </a:pPr>
            <a:r>
              <a:rPr lang="en-US" dirty="0" smtClean="0"/>
              <a:t>1 (a) Recall</a:t>
            </a:r>
          </a:p>
          <a:p>
            <a:pPr>
              <a:buFont typeface="Arial"/>
              <a:buChar char="•"/>
            </a:pPr>
            <a:r>
              <a:rPr lang="en-US" dirty="0" smtClean="0"/>
              <a:t>1 (b) Apply Information</a:t>
            </a:r>
          </a:p>
        </p:txBody>
      </p:sp>
    </p:spTree>
    <p:extLst>
      <p:ext uri="{BB962C8B-B14F-4D97-AF65-F5344CB8AC3E}">
        <p14:creationId xmlns:p14="http://schemas.microsoft.com/office/powerpoint/2010/main" val="417786805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fontScale="92500"/>
          </a:bodyPr>
          <a:lstStyle/>
          <a:p>
            <a:pPr marL="0" indent="0">
              <a:buNone/>
            </a:pPr>
            <a:r>
              <a:rPr lang="en-US" dirty="0" smtClean="0"/>
              <a:t>Chapter 2; Section 4: France and the Netherlands in North America. Guided Reading and Discussion of Pages 53-57</a:t>
            </a:r>
          </a:p>
          <a:p>
            <a:pPr marL="0" indent="0">
              <a:buNone/>
            </a:pPr>
            <a:r>
              <a:rPr lang="en-US" dirty="0" smtClean="0"/>
              <a:t>Objectives: </a:t>
            </a:r>
          </a:p>
          <a:p>
            <a:pPr>
              <a:buFont typeface="Arial"/>
              <a:buChar char="•"/>
            </a:pPr>
            <a:r>
              <a:rPr lang="en-US" dirty="0" smtClean="0"/>
              <a:t>Identify where the French explored in North America</a:t>
            </a:r>
          </a:p>
          <a:p>
            <a:pPr>
              <a:buFont typeface="Arial"/>
              <a:buChar char="•"/>
            </a:pPr>
            <a:r>
              <a:rPr lang="en-US" dirty="0" smtClean="0"/>
              <a:t>Identify where the Dutch explored in North America</a:t>
            </a:r>
            <a:endParaRPr lang="en-US" b="1" i="1" dirty="0" smtClean="0"/>
          </a:p>
          <a:p>
            <a:pPr marL="0" indent="0">
              <a:buNone/>
            </a:pPr>
            <a:r>
              <a:rPr lang="en-US" b="1" i="1" dirty="0" smtClean="0"/>
              <a:t>Essential Question:</a:t>
            </a:r>
          </a:p>
          <a:p>
            <a:pPr marL="0" indent="0">
              <a:buNone/>
            </a:pPr>
            <a:r>
              <a:rPr lang="en-US" b="1" i="1" dirty="0" smtClean="0"/>
              <a:t>What impact did the establishment of French and Dutch colonies in North American have on Native Americans?</a:t>
            </a:r>
            <a:endParaRPr lang="en-US" dirty="0" smtClean="0"/>
          </a:p>
        </p:txBody>
      </p:sp>
    </p:spTree>
    <p:extLst>
      <p:ext uri="{BB962C8B-B14F-4D97-AF65-F5344CB8AC3E}">
        <p14:creationId xmlns:p14="http://schemas.microsoft.com/office/powerpoint/2010/main" val="29042872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Themes of Geography</a:t>
            </a:r>
            <a:endParaRPr lang="en-US" dirty="0"/>
          </a:p>
        </p:txBody>
      </p:sp>
      <p:sp>
        <p:nvSpPr>
          <p:cNvPr id="3" name="Content Placeholder 2"/>
          <p:cNvSpPr>
            <a:spLocks noGrp="1"/>
          </p:cNvSpPr>
          <p:nvPr>
            <p:ph idx="1"/>
          </p:nvPr>
        </p:nvSpPr>
        <p:spPr>
          <a:xfrm>
            <a:off x="914400" y="1516033"/>
            <a:ext cx="7313613" cy="4752967"/>
          </a:xfrm>
        </p:spPr>
        <p:txBody>
          <a:bodyPr>
            <a:normAutofit lnSpcReduction="10000"/>
          </a:bodyPr>
          <a:lstStyle/>
          <a:p>
            <a:pPr marL="0" indent="0">
              <a:buNone/>
            </a:pPr>
            <a:r>
              <a:rPr lang="en-US" sz="4000" b="1" dirty="0"/>
              <a:t>Place</a:t>
            </a:r>
            <a:r>
              <a:rPr lang="en-US" b="1" dirty="0"/>
              <a:t> </a:t>
            </a:r>
            <a:endParaRPr lang="en-US" dirty="0"/>
          </a:p>
          <a:p>
            <a:pPr marL="0" indent="0">
              <a:buNone/>
            </a:pPr>
            <a:r>
              <a:rPr lang="en-US" sz="3200" dirty="0"/>
              <a:t>A place is an area that is defined by everything in it. All places have features that give them personality and distinguish them from other places.</a:t>
            </a:r>
            <a:r>
              <a:rPr lang="en-US" dirty="0"/>
              <a:t> </a:t>
            </a:r>
          </a:p>
          <a:p>
            <a:pPr marL="0" indent="0">
              <a:buNone/>
            </a:pPr>
            <a:r>
              <a:rPr lang="en-US" i="1" dirty="0" smtClean="0"/>
              <a:t>So if </a:t>
            </a:r>
            <a:r>
              <a:rPr lang="en-US" i="1" dirty="0"/>
              <a:t>you refer to your school as a place, then that place would include walls, windows, gym, cafeteria, classrooms, people, clothing, books, maps, mops, brooms, hallways, mice (if you have them) and everything else in the school, including the languages spoken.</a:t>
            </a:r>
            <a:r>
              <a:rPr lang="en-US" dirty="0"/>
              <a:t>	</a:t>
            </a:r>
          </a:p>
          <a:p>
            <a:endParaRPr lang="en-US" dirty="0"/>
          </a:p>
        </p:txBody>
      </p:sp>
    </p:spTree>
    <p:extLst>
      <p:ext uri="{BB962C8B-B14F-4D97-AF65-F5344CB8AC3E}">
        <p14:creationId xmlns:p14="http://schemas.microsoft.com/office/powerpoint/2010/main" val="374655457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lnSpcReduction="10000"/>
          </a:bodyPr>
          <a:lstStyle/>
          <a:p>
            <a:pPr marL="0" indent="0">
              <a:buNone/>
            </a:pPr>
            <a:r>
              <a:rPr lang="en-US" dirty="0" smtClean="0"/>
              <a:t>Chapter 2; Section 4: France and the Netherlands in North America. Guided Reading and Discussion of Pages 53-57</a:t>
            </a:r>
          </a:p>
          <a:p>
            <a:pPr marL="0" indent="0">
              <a:buNone/>
            </a:pPr>
            <a:r>
              <a:rPr lang="en-US" dirty="0" smtClean="0"/>
              <a:t>Groups: </a:t>
            </a:r>
          </a:p>
          <a:p>
            <a:pPr marL="457200" indent="-457200">
              <a:buFont typeface="+mj-lt"/>
              <a:buAutoNum type="arabicPeriod"/>
            </a:pPr>
            <a:r>
              <a:rPr lang="en-US" dirty="0" smtClean="0"/>
              <a:t>New France pgs. 53-54</a:t>
            </a:r>
          </a:p>
          <a:p>
            <a:pPr marL="457200" indent="-457200">
              <a:buFont typeface="+mj-lt"/>
              <a:buAutoNum type="arabicPeriod"/>
            </a:pPr>
            <a:r>
              <a:rPr lang="en-US" dirty="0" smtClean="0"/>
              <a:t>Exploring the Mississippi pg. 55</a:t>
            </a:r>
          </a:p>
          <a:p>
            <a:pPr marL="457200" indent="-457200">
              <a:buFont typeface="+mj-lt"/>
              <a:buAutoNum type="arabicPeriod"/>
            </a:pPr>
            <a:r>
              <a:rPr lang="en-US" dirty="0" smtClean="0"/>
              <a:t>New Netherland pg. 56</a:t>
            </a:r>
          </a:p>
          <a:p>
            <a:pPr marL="457200" indent="-457200">
              <a:buFont typeface="+mj-lt"/>
              <a:buAutoNum type="arabicPeriod"/>
            </a:pPr>
            <a:r>
              <a:rPr lang="en-US" dirty="0" smtClean="0"/>
              <a:t>The Impact on Native Americans pg. 57</a:t>
            </a:r>
          </a:p>
        </p:txBody>
      </p:sp>
    </p:spTree>
    <p:extLst>
      <p:ext uri="{BB962C8B-B14F-4D97-AF65-F5344CB8AC3E}">
        <p14:creationId xmlns:p14="http://schemas.microsoft.com/office/powerpoint/2010/main" val="250627901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Chapter 2; Section 4: France and the Netherlands in North America</a:t>
            </a:r>
            <a:r>
              <a:rPr lang="en-US" dirty="0" smtClean="0"/>
              <a:t>.</a:t>
            </a:r>
          </a:p>
          <a:p>
            <a:pPr marL="0" indent="0">
              <a:buNone/>
            </a:pPr>
            <a:r>
              <a:rPr lang="en-US" dirty="0" smtClean="0"/>
              <a:t>Homework/Assessment: In notebooks</a:t>
            </a:r>
          </a:p>
          <a:p>
            <a:pPr marL="0" indent="0">
              <a:buNone/>
            </a:pPr>
            <a:r>
              <a:rPr lang="en-US" dirty="0" smtClean="0"/>
              <a:t>Check your Progress on page 57:</a:t>
            </a:r>
          </a:p>
          <a:p>
            <a:pPr>
              <a:buFont typeface="Arial"/>
              <a:buChar char="•"/>
            </a:pPr>
            <a:r>
              <a:rPr lang="en-US" dirty="0" smtClean="0"/>
              <a:t>1 (a) Describe (Group 1)</a:t>
            </a:r>
          </a:p>
          <a:p>
            <a:pPr>
              <a:buFont typeface="Arial"/>
              <a:buChar char="•"/>
            </a:pPr>
            <a:r>
              <a:rPr lang="en-US" dirty="0" smtClean="0"/>
              <a:t>1 (b) Compare and Contrast (Group 2)</a:t>
            </a:r>
          </a:p>
          <a:p>
            <a:pPr>
              <a:buFont typeface="Arial"/>
              <a:buChar char="•"/>
            </a:pPr>
            <a:r>
              <a:rPr lang="en-US" dirty="0" smtClean="0"/>
              <a:t>2 (a) Identify (Group 3)</a:t>
            </a:r>
          </a:p>
          <a:p>
            <a:pPr>
              <a:buFont typeface="Arial"/>
              <a:buChar char="•"/>
            </a:pPr>
            <a:r>
              <a:rPr lang="en-US" dirty="0" smtClean="0"/>
              <a:t>2 (b) Apply Information </a:t>
            </a:r>
            <a:r>
              <a:rPr lang="en-US" smtClean="0"/>
              <a:t>( Group 3)</a:t>
            </a:r>
            <a:endParaRPr lang="en-US" dirty="0" smtClean="0"/>
          </a:p>
          <a:p>
            <a:pPr>
              <a:buFont typeface="Arial"/>
              <a:buChar char="•"/>
            </a:pPr>
            <a:r>
              <a:rPr lang="en-US" dirty="0" smtClean="0"/>
              <a:t>5 Key Terms (Group 4)</a:t>
            </a:r>
          </a:p>
        </p:txBody>
      </p:sp>
    </p:spTree>
    <p:extLst>
      <p:ext uri="{BB962C8B-B14F-4D97-AF65-F5344CB8AC3E}">
        <p14:creationId xmlns:p14="http://schemas.microsoft.com/office/powerpoint/2010/main" val="71109495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fontScale="92500"/>
          </a:bodyPr>
          <a:lstStyle/>
          <a:p>
            <a:pPr marL="0" indent="0">
              <a:buNone/>
            </a:pPr>
            <a:r>
              <a:rPr lang="en-US" dirty="0" smtClean="0"/>
              <a:t>Chapter 3; Section 1: Colonies Take Root. </a:t>
            </a:r>
          </a:p>
          <a:p>
            <a:pPr marL="0" indent="0">
              <a:buNone/>
            </a:pPr>
            <a:r>
              <a:rPr lang="en-US" dirty="0" smtClean="0"/>
              <a:t> Guided Reading and Discussion of Pages 66-70</a:t>
            </a:r>
          </a:p>
          <a:p>
            <a:pPr marL="0" indent="0">
              <a:buNone/>
            </a:pPr>
            <a:r>
              <a:rPr lang="en-US" dirty="0" smtClean="0"/>
              <a:t>Objectives: </a:t>
            </a:r>
          </a:p>
          <a:p>
            <a:pPr>
              <a:buFont typeface="Arial"/>
              <a:buChar char="•"/>
            </a:pPr>
            <a:r>
              <a:rPr lang="en-US" dirty="0" smtClean="0"/>
              <a:t>Identify the 1</a:t>
            </a:r>
            <a:r>
              <a:rPr lang="en-US" baseline="30000" dirty="0" smtClean="0"/>
              <a:t>st</a:t>
            </a:r>
            <a:r>
              <a:rPr lang="en-US" dirty="0" smtClean="0"/>
              <a:t> settlements in North America</a:t>
            </a:r>
          </a:p>
          <a:p>
            <a:pPr>
              <a:buFont typeface="Arial"/>
              <a:buChar char="•"/>
            </a:pPr>
            <a:r>
              <a:rPr lang="en-US" dirty="0" smtClean="0"/>
              <a:t>Identify the 1</a:t>
            </a:r>
            <a:r>
              <a:rPr lang="en-US" baseline="30000" dirty="0" smtClean="0"/>
              <a:t>st</a:t>
            </a:r>
            <a:r>
              <a:rPr lang="en-US" dirty="0" smtClean="0"/>
              <a:t> forms of self government in  North America</a:t>
            </a:r>
            <a:endParaRPr lang="en-US" b="1" i="1" dirty="0" smtClean="0"/>
          </a:p>
          <a:p>
            <a:pPr marL="0" indent="0">
              <a:buNone/>
            </a:pPr>
            <a:r>
              <a:rPr lang="en-US" b="1" i="1" dirty="0" smtClean="0"/>
              <a:t>Essential Question:</a:t>
            </a:r>
          </a:p>
          <a:p>
            <a:pPr marL="0" indent="0">
              <a:buNone/>
            </a:pPr>
            <a:r>
              <a:rPr lang="en-US" b="1" i="1" dirty="0" smtClean="0"/>
              <a:t>How did the English set up their first colonies?</a:t>
            </a:r>
            <a:endParaRPr lang="en-US" dirty="0" smtClean="0"/>
          </a:p>
        </p:txBody>
      </p:sp>
    </p:spTree>
    <p:extLst>
      <p:ext uri="{BB962C8B-B14F-4D97-AF65-F5344CB8AC3E}">
        <p14:creationId xmlns:p14="http://schemas.microsoft.com/office/powerpoint/2010/main" val="172356188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lstStyle/>
          <a:p>
            <a:pPr marL="0" indent="0">
              <a:buNone/>
            </a:pPr>
            <a:r>
              <a:rPr lang="en-US" dirty="0"/>
              <a:t>Chapter </a:t>
            </a:r>
            <a:r>
              <a:rPr lang="en-US" dirty="0" smtClean="0"/>
              <a:t>3; </a:t>
            </a:r>
            <a:r>
              <a:rPr lang="en-US" dirty="0"/>
              <a:t>Section </a:t>
            </a:r>
            <a:r>
              <a:rPr lang="en-US" dirty="0" smtClean="0"/>
              <a:t>1: Colonies Take Root</a:t>
            </a:r>
          </a:p>
          <a:p>
            <a:pPr marL="0" indent="0">
              <a:buNone/>
            </a:pPr>
            <a:r>
              <a:rPr lang="en-US" dirty="0" smtClean="0"/>
              <a:t>Define these key terms:</a:t>
            </a:r>
          </a:p>
          <a:p>
            <a:pPr>
              <a:buFont typeface="Arial"/>
              <a:buChar char="•"/>
            </a:pPr>
            <a:r>
              <a:rPr lang="en-US" dirty="0" smtClean="0"/>
              <a:t>Charter</a:t>
            </a:r>
          </a:p>
          <a:p>
            <a:pPr>
              <a:buFont typeface="Arial"/>
              <a:buChar char="•"/>
            </a:pPr>
            <a:r>
              <a:rPr lang="en-US" dirty="0" smtClean="0"/>
              <a:t>Pilgrim</a:t>
            </a:r>
          </a:p>
          <a:p>
            <a:pPr>
              <a:buFont typeface="Arial"/>
              <a:buChar char="•"/>
            </a:pPr>
            <a:r>
              <a:rPr lang="en-US" dirty="0" smtClean="0"/>
              <a:t>Representative </a:t>
            </a:r>
            <a:r>
              <a:rPr lang="en-US" smtClean="0"/>
              <a:t>Government (Republic</a:t>
            </a:r>
            <a:r>
              <a:rPr lang="en-US" dirty="0" smtClean="0"/>
              <a:t>)</a:t>
            </a:r>
          </a:p>
          <a:p>
            <a:pPr marL="0" indent="0">
              <a:buNone/>
            </a:pPr>
            <a:endParaRPr lang="en-US" dirty="0" smtClean="0"/>
          </a:p>
        </p:txBody>
      </p:sp>
    </p:spTree>
    <p:extLst>
      <p:ext uri="{BB962C8B-B14F-4D97-AF65-F5344CB8AC3E}">
        <p14:creationId xmlns:p14="http://schemas.microsoft.com/office/powerpoint/2010/main" val="150518875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a:bodyPr>
          <a:lstStyle/>
          <a:p>
            <a:pPr marL="0" indent="0">
              <a:buNone/>
            </a:pPr>
            <a:r>
              <a:rPr lang="en-US" dirty="0"/>
              <a:t>Chapter </a:t>
            </a:r>
            <a:r>
              <a:rPr lang="en-US" dirty="0" smtClean="0"/>
              <a:t>3; </a:t>
            </a:r>
            <a:r>
              <a:rPr lang="en-US" dirty="0"/>
              <a:t>Section </a:t>
            </a:r>
            <a:r>
              <a:rPr lang="en-US" dirty="0" smtClean="0"/>
              <a:t>1: Colonies Take Root</a:t>
            </a:r>
          </a:p>
          <a:p>
            <a:pPr marL="0" indent="0">
              <a:buNone/>
            </a:pPr>
            <a:r>
              <a:rPr lang="en-US" dirty="0" smtClean="0"/>
              <a:t>Homework/Assessment: In notebooks</a:t>
            </a:r>
          </a:p>
          <a:p>
            <a:pPr marL="0" indent="0">
              <a:buNone/>
            </a:pPr>
            <a:r>
              <a:rPr lang="en-US" dirty="0" smtClean="0"/>
              <a:t>Check your Progress on page 7:</a:t>
            </a:r>
          </a:p>
          <a:p>
            <a:pPr>
              <a:buFont typeface="Arial"/>
              <a:buChar char="•"/>
            </a:pPr>
            <a:r>
              <a:rPr lang="en-US" dirty="0" smtClean="0"/>
              <a:t>1 (a) Recall</a:t>
            </a:r>
          </a:p>
          <a:p>
            <a:pPr>
              <a:buFont typeface="Arial"/>
              <a:buChar char="•"/>
            </a:pPr>
            <a:r>
              <a:rPr lang="en-US" dirty="0" smtClean="0"/>
              <a:t>1 (b) Identify Alternatives</a:t>
            </a:r>
          </a:p>
          <a:p>
            <a:pPr>
              <a:buFont typeface="Arial"/>
              <a:buChar char="•"/>
            </a:pPr>
            <a:r>
              <a:rPr lang="en-US" dirty="0" smtClean="0"/>
              <a:t>2 (a) Identify </a:t>
            </a:r>
          </a:p>
        </p:txBody>
      </p:sp>
    </p:spTree>
    <p:extLst>
      <p:ext uri="{BB962C8B-B14F-4D97-AF65-F5344CB8AC3E}">
        <p14:creationId xmlns:p14="http://schemas.microsoft.com/office/powerpoint/2010/main" val="141383725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Chapter 3; Section 2: The New England Colonies</a:t>
            </a:r>
          </a:p>
          <a:p>
            <a:pPr marL="0" indent="0">
              <a:buNone/>
            </a:pPr>
            <a:r>
              <a:rPr lang="en-US" dirty="0" smtClean="0"/>
              <a:t> Guided Reading and Discussion of Pages 71-76</a:t>
            </a:r>
          </a:p>
          <a:p>
            <a:pPr marL="0" indent="0">
              <a:buNone/>
            </a:pPr>
            <a:r>
              <a:rPr lang="en-US" dirty="0" smtClean="0"/>
              <a:t>Objectives: </a:t>
            </a:r>
          </a:p>
          <a:p>
            <a:pPr>
              <a:buFont typeface="Arial"/>
              <a:buChar char="•"/>
            </a:pPr>
            <a:r>
              <a:rPr lang="en-US" dirty="0" smtClean="0"/>
              <a:t>Identify why the Puritans left England</a:t>
            </a:r>
          </a:p>
          <a:p>
            <a:pPr>
              <a:buFont typeface="Arial"/>
              <a:buChar char="•"/>
            </a:pPr>
            <a:r>
              <a:rPr lang="en-US" dirty="0" smtClean="0"/>
              <a:t>Identify the main economic force of the New England Colonies</a:t>
            </a:r>
            <a:endParaRPr lang="en-US" b="1" i="1" dirty="0" smtClean="0"/>
          </a:p>
          <a:p>
            <a:pPr marL="0" indent="0">
              <a:buNone/>
            </a:pPr>
            <a:r>
              <a:rPr lang="en-US" b="1" i="1" dirty="0" smtClean="0"/>
              <a:t>Essential Question:</a:t>
            </a:r>
          </a:p>
          <a:p>
            <a:pPr marL="0" indent="0">
              <a:buNone/>
            </a:pPr>
            <a:r>
              <a:rPr lang="en-US" b="1" i="1" dirty="0" smtClean="0"/>
              <a:t>How did religious beliefs and dissent influence the New England Colonies?</a:t>
            </a:r>
            <a:endParaRPr lang="en-US" dirty="0" smtClean="0"/>
          </a:p>
        </p:txBody>
      </p:sp>
    </p:spTree>
    <p:extLst>
      <p:ext uri="{BB962C8B-B14F-4D97-AF65-F5344CB8AC3E}">
        <p14:creationId xmlns:p14="http://schemas.microsoft.com/office/powerpoint/2010/main" val="366366063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lstStyle/>
          <a:p>
            <a:pPr marL="0" indent="0">
              <a:buNone/>
            </a:pPr>
            <a:r>
              <a:rPr lang="en-US" dirty="0"/>
              <a:t>Chapter </a:t>
            </a:r>
            <a:r>
              <a:rPr lang="en-US" dirty="0" smtClean="0"/>
              <a:t>3; </a:t>
            </a:r>
            <a:r>
              <a:rPr lang="en-US" dirty="0"/>
              <a:t>Section 2</a:t>
            </a:r>
            <a:r>
              <a:rPr lang="en-US" dirty="0" smtClean="0"/>
              <a:t>: The New England Colonies</a:t>
            </a:r>
          </a:p>
          <a:p>
            <a:pPr marL="0" indent="0">
              <a:buNone/>
            </a:pPr>
            <a:r>
              <a:rPr lang="en-US" dirty="0" smtClean="0"/>
              <a:t>Define these key terms:</a:t>
            </a:r>
          </a:p>
          <a:p>
            <a:pPr>
              <a:buFont typeface="Arial"/>
              <a:buChar char="•"/>
            </a:pPr>
            <a:r>
              <a:rPr lang="en-US" dirty="0" smtClean="0"/>
              <a:t>Toleration</a:t>
            </a:r>
          </a:p>
          <a:p>
            <a:pPr>
              <a:buFont typeface="Arial"/>
              <a:buChar char="•"/>
            </a:pPr>
            <a:r>
              <a:rPr lang="en-US" dirty="0" smtClean="0"/>
              <a:t>Town Meeting</a:t>
            </a:r>
          </a:p>
          <a:p>
            <a:pPr>
              <a:buFont typeface="Arial"/>
              <a:buChar char="•"/>
            </a:pPr>
            <a:r>
              <a:rPr lang="en-US" dirty="0" smtClean="0"/>
              <a:t>John Winthrop</a:t>
            </a:r>
          </a:p>
          <a:p>
            <a:pPr marL="0" indent="0">
              <a:buNone/>
            </a:pPr>
            <a:endParaRPr lang="en-US" dirty="0" smtClean="0"/>
          </a:p>
        </p:txBody>
      </p:sp>
    </p:spTree>
    <p:extLst>
      <p:ext uri="{BB962C8B-B14F-4D97-AF65-F5344CB8AC3E}">
        <p14:creationId xmlns:p14="http://schemas.microsoft.com/office/powerpoint/2010/main" val="184677041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a:bodyPr>
          <a:lstStyle/>
          <a:p>
            <a:pPr marL="0" indent="0">
              <a:buNone/>
            </a:pPr>
            <a:r>
              <a:rPr lang="en-US" dirty="0"/>
              <a:t>Chapter </a:t>
            </a:r>
            <a:r>
              <a:rPr lang="en-US" dirty="0" smtClean="0"/>
              <a:t>3; </a:t>
            </a:r>
            <a:r>
              <a:rPr lang="en-US" dirty="0"/>
              <a:t>Section </a:t>
            </a:r>
            <a:r>
              <a:rPr lang="en-US" dirty="0" smtClean="0"/>
              <a:t>1: The New England Colonies</a:t>
            </a:r>
          </a:p>
          <a:p>
            <a:pPr marL="0" indent="0">
              <a:buNone/>
            </a:pPr>
            <a:r>
              <a:rPr lang="en-US" dirty="0" smtClean="0"/>
              <a:t>Homework/Assessment: In notebooks</a:t>
            </a:r>
          </a:p>
          <a:p>
            <a:pPr marL="0" indent="0">
              <a:buNone/>
            </a:pPr>
            <a:r>
              <a:rPr lang="en-US" dirty="0" smtClean="0"/>
              <a:t>Check your Progress on page 76:</a:t>
            </a:r>
          </a:p>
          <a:p>
            <a:pPr>
              <a:buFont typeface="Arial"/>
              <a:buChar char="•"/>
            </a:pPr>
            <a:r>
              <a:rPr lang="en-US" dirty="0" smtClean="0"/>
              <a:t>1 (a) Summarize</a:t>
            </a:r>
          </a:p>
          <a:p>
            <a:pPr>
              <a:buFont typeface="Arial"/>
              <a:buChar char="•"/>
            </a:pPr>
            <a:r>
              <a:rPr lang="en-US" dirty="0" smtClean="0"/>
              <a:t>1 (b) Identify Economic Costs</a:t>
            </a:r>
          </a:p>
          <a:p>
            <a:pPr>
              <a:buFont typeface="Arial"/>
              <a:buChar char="•"/>
            </a:pPr>
            <a:r>
              <a:rPr lang="en-US" dirty="0" smtClean="0"/>
              <a:t>2 (a</a:t>
            </a:r>
            <a:r>
              <a:rPr lang="en-US" smtClean="0"/>
              <a:t>) Recall </a:t>
            </a:r>
            <a:endParaRPr lang="en-US" dirty="0" smtClean="0"/>
          </a:p>
        </p:txBody>
      </p:sp>
    </p:spTree>
    <p:extLst>
      <p:ext uri="{BB962C8B-B14F-4D97-AF65-F5344CB8AC3E}">
        <p14:creationId xmlns:p14="http://schemas.microsoft.com/office/powerpoint/2010/main" val="1845309232"/>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Chapter 3; Section 3: The Middle Colonies</a:t>
            </a:r>
          </a:p>
          <a:p>
            <a:pPr marL="0" indent="0">
              <a:buNone/>
            </a:pPr>
            <a:r>
              <a:rPr lang="en-US" dirty="0" smtClean="0"/>
              <a:t> Guided Reading and Discussion of Pages 77-81</a:t>
            </a:r>
          </a:p>
          <a:p>
            <a:pPr marL="0" indent="0">
              <a:buNone/>
            </a:pPr>
            <a:r>
              <a:rPr lang="en-US" dirty="0" smtClean="0"/>
              <a:t>Objectives: </a:t>
            </a:r>
          </a:p>
          <a:p>
            <a:pPr>
              <a:buFont typeface="Arial"/>
              <a:buChar char="•"/>
            </a:pPr>
            <a:r>
              <a:rPr lang="en-US" dirty="0" smtClean="0"/>
              <a:t>Identify the 4 Colonies that were the “Middle Colonies”</a:t>
            </a:r>
          </a:p>
          <a:p>
            <a:pPr>
              <a:buFont typeface="Arial"/>
              <a:buChar char="•"/>
            </a:pPr>
            <a:r>
              <a:rPr lang="en-US" dirty="0" smtClean="0"/>
              <a:t>Identify the conditions that favored farming in the Middle Colonies</a:t>
            </a:r>
            <a:endParaRPr lang="en-US" b="1" i="1" dirty="0" smtClean="0"/>
          </a:p>
          <a:p>
            <a:pPr marL="0" indent="0">
              <a:buNone/>
            </a:pPr>
            <a:r>
              <a:rPr lang="en-US" b="1" i="1" dirty="0" smtClean="0"/>
              <a:t>Essential Question:</a:t>
            </a:r>
          </a:p>
          <a:p>
            <a:pPr marL="0" indent="0">
              <a:buNone/>
            </a:pPr>
            <a:r>
              <a:rPr lang="en-US" b="1" i="1" dirty="0" smtClean="0"/>
              <a:t>How did the diverse Middle Colonies develop and thrive?</a:t>
            </a:r>
            <a:endParaRPr lang="en-US" dirty="0" smtClean="0"/>
          </a:p>
        </p:txBody>
      </p:sp>
    </p:spTree>
    <p:extLst>
      <p:ext uri="{BB962C8B-B14F-4D97-AF65-F5344CB8AC3E}">
        <p14:creationId xmlns:p14="http://schemas.microsoft.com/office/powerpoint/2010/main" val="106959109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lstStyle/>
          <a:p>
            <a:pPr marL="0" indent="0">
              <a:buNone/>
            </a:pPr>
            <a:r>
              <a:rPr lang="en-US" dirty="0"/>
              <a:t>Chapter </a:t>
            </a:r>
            <a:r>
              <a:rPr lang="en-US" dirty="0" smtClean="0"/>
              <a:t>3; </a:t>
            </a:r>
            <a:r>
              <a:rPr lang="en-US" dirty="0"/>
              <a:t>Section </a:t>
            </a:r>
            <a:r>
              <a:rPr lang="en-US" dirty="0" smtClean="0"/>
              <a:t>3: The Middle Colonies</a:t>
            </a:r>
          </a:p>
          <a:p>
            <a:pPr marL="0" indent="0">
              <a:buNone/>
            </a:pPr>
            <a:r>
              <a:rPr lang="en-US" dirty="0" smtClean="0"/>
              <a:t>Define these key terms:</a:t>
            </a:r>
          </a:p>
          <a:p>
            <a:pPr>
              <a:buFont typeface="Arial"/>
              <a:buChar char="•"/>
            </a:pPr>
            <a:r>
              <a:rPr lang="en-US" dirty="0" smtClean="0"/>
              <a:t>Proprietary Colony</a:t>
            </a:r>
          </a:p>
          <a:p>
            <a:pPr>
              <a:buFont typeface="Arial"/>
              <a:buChar char="•"/>
            </a:pPr>
            <a:r>
              <a:rPr lang="en-US" dirty="0" smtClean="0"/>
              <a:t>Royal Colony</a:t>
            </a:r>
          </a:p>
          <a:p>
            <a:pPr>
              <a:buFont typeface="Arial"/>
              <a:buChar char="•"/>
            </a:pPr>
            <a:r>
              <a:rPr lang="en-US" dirty="0" smtClean="0"/>
              <a:t>Backcountry</a:t>
            </a:r>
          </a:p>
          <a:p>
            <a:pPr marL="0" indent="0">
              <a:buNone/>
            </a:pPr>
            <a:endParaRPr lang="en-US" dirty="0" smtClean="0"/>
          </a:p>
        </p:txBody>
      </p:sp>
    </p:spTree>
    <p:extLst>
      <p:ext uri="{BB962C8B-B14F-4D97-AF65-F5344CB8AC3E}">
        <p14:creationId xmlns:p14="http://schemas.microsoft.com/office/powerpoint/2010/main" val="25588813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Themes of Geography</a:t>
            </a:r>
            <a:endParaRPr lang="en-US" dirty="0"/>
          </a:p>
        </p:txBody>
      </p:sp>
      <p:sp>
        <p:nvSpPr>
          <p:cNvPr id="3" name="Content Placeholder 2"/>
          <p:cNvSpPr>
            <a:spLocks noGrp="1"/>
          </p:cNvSpPr>
          <p:nvPr>
            <p:ph idx="1"/>
          </p:nvPr>
        </p:nvSpPr>
        <p:spPr/>
        <p:txBody>
          <a:bodyPr/>
          <a:lstStyle/>
          <a:p>
            <a:pPr marL="0" indent="0">
              <a:buNone/>
            </a:pPr>
            <a:r>
              <a:rPr lang="en-US" sz="4000" b="1" dirty="0"/>
              <a:t>Region</a:t>
            </a:r>
            <a:endParaRPr lang="en-US" sz="4000" dirty="0"/>
          </a:p>
          <a:p>
            <a:pPr marL="0" indent="0">
              <a:buNone/>
            </a:pPr>
            <a:r>
              <a:rPr lang="en-US" sz="2800" dirty="0"/>
              <a:t>A region is an area that is defined by certain similar characteristics. Those unifying or similar characteristics can be physical, natural, human, or cultural.</a:t>
            </a:r>
            <a:r>
              <a:rPr lang="en-US" dirty="0"/>
              <a:t> 	</a:t>
            </a:r>
          </a:p>
          <a:p>
            <a:pPr marL="0" indent="0">
              <a:buNone/>
            </a:pPr>
            <a:r>
              <a:rPr lang="en-US" i="1" dirty="0" smtClean="0"/>
              <a:t>Western New York is a Region of New York State. The Northeast, South East, Midwest, South West and Northwest are all Regions of the USA</a:t>
            </a:r>
            <a:endParaRPr lang="en-US" i="1" dirty="0"/>
          </a:p>
        </p:txBody>
      </p:sp>
    </p:spTree>
    <p:extLst>
      <p:ext uri="{BB962C8B-B14F-4D97-AF65-F5344CB8AC3E}">
        <p14:creationId xmlns:p14="http://schemas.microsoft.com/office/powerpoint/2010/main" val="1833195256"/>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lnSpcReduction="10000"/>
          </a:bodyPr>
          <a:lstStyle/>
          <a:p>
            <a:pPr marL="0" indent="0">
              <a:buNone/>
            </a:pPr>
            <a:r>
              <a:rPr lang="en-US" dirty="0"/>
              <a:t>Chapter </a:t>
            </a:r>
            <a:r>
              <a:rPr lang="en-US" dirty="0" smtClean="0"/>
              <a:t>3; </a:t>
            </a:r>
            <a:r>
              <a:rPr lang="en-US" dirty="0"/>
              <a:t>Section </a:t>
            </a:r>
            <a:r>
              <a:rPr lang="en-US" dirty="0" smtClean="0"/>
              <a:t>1: The New England Colonies</a:t>
            </a:r>
          </a:p>
          <a:p>
            <a:pPr marL="0" indent="0">
              <a:buNone/>
            </a:pPr>
            <a:r>
              <a:rPr lang="en-US" dirty="0" smtClean="0"/>
              <a:t>Homework/Assessment: In notebooks</a:t>
            </a:r>
          </a:p>
          <a:p>
            <a:pPr marL="0" indent="0">
              <a:buNone/>
            </a:pPr>
            <a:r>
              <a:rPr lang="en-US" dirty="0" smtClean="0"/>
              <a:t>Check your Progress on page 81:</a:t>
            </a:r>
          </a:p>
          <a:p>
            <a:pPr>
              <a:buFont typeface="Arial"/>
              <a:buChar char="•"/>
            </a:pPr>
            <a:r>
              <a:rPr lang="en-US" dirty="0" smtClean="0"/>
              <a:t>1 (a) Recall</a:t>
            </a:r>
          </a:p>
          <a:p>
            <a:pPr>
              <a:buFont typeface="Arial"/>
              <a:buChar char="•"/>
            </a:pPr>
            <a:r>
              <a:rPr lang="en-US" dirty="0" smtClean="0"/>
              <a:t>1 (b) Identify Economic Benefits</a:t>
            </a:r>
          </a:p>
          <a:p>
            <a:pPr>
              <a:buFont typeface="Arial"/>
              <a:buChar char="•"/>
            </a:pPr>
            <a:r>
              <a:rPr lang="en-US" dirty="0" smtClean="0"/>
              <a:t>2 (a) Summarize</a:t>
            </a:r>
          </a:p>
          <a:p>
            <a:pPr>
              <a:buFont typeface="Arial"/>
              <a:buChar char="•"/>
            </a:pPr>
            <a:r>
              <a:rPr lang="en-US" dirty="0" smtClean="0"/>
              <a:t>2 (b) Compare </a:t>
            </a:r>
          </a:p>
        </p:txBody>
      </p:sp>
    </p:spTree>
    <p:extLst>
      <p:ext uri="{BB962C8B-B14F-4D97-AF65-F5344CB8AC3E}">
        <p14:creationId xmlns:p14="http://schemas.microsoft.com/office/powerpoint/2010/main" val="121336013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Chapter </a:t>
            </a:r>
            <a:r>
              <a:rPr lang="en-US" dirty="0" smtClean="0"/>
              <a:t>3; </a:t>
            </a:r>
            <a:r>
              <a:rPr lang="en-US" dirty="0"/>
              <a:t>Section </a:t>
            </a:r>
            <a:r>
              <a:rPr lang="en-US" dirty="0" smtClean="0"/>
              <a:t>1: The New England Colonies</a:t>
            </a:r>
          </a:p>
          <a:p>
            <a:pPr marL="0" indent="0">
              <a:buNone/>
            </a:pPr>
            <a:r>
              <a:rPr lang="en-US" dirty="0" smtClean="0"/>
              <a:t>Homework/Assessment: In notebooks</a:t>
            </a:r>
          </a:p>
          <a:p>
            <a:pPr marL="0" indent="0">
              <a:buNone/>
            </a:pPr>
            <a:r>
              <a:rPr lang="en-US" dirty="0" smtClean="0"/>
              <a:t>Check your Progress on page 81:</a:t>
            </a:r>
          </a:p>
          <a:p>
            <a:pPr>
              <a:buFont typeface="Arial"/>
              <a:buChar char="•"/>
            </a:pPr>
            <a:r>
              <a:rPr lang="en-US" dirty="0" smtClean="0"/>
              <a:t>1 (a) Recall</a:t>
            </a:r>
          </a:p>
          <a:p>
            <a:pPr marL="0" indent="0">
              <a:buNone/>
            </a:pPr>
            <a:r>
              <a:rPr lang="en-US" dirty="0" smtClean="0"/>
              <a:t>More Land, Fertile Soil &amp; Longer Growing Season</a:t>
            </a:r>
          </a:p>
          <a:p>
            <a:pPr>
              <a:buFont typeface="Arial"/>
              <a:buChar char="•"/>
            </a:pPr>
            <a:r>
              <a:rPr lang="en-US" dirty="0" smtClean="0"/>
              <a:t>1 (b) Identify Economic Benefits</a:t>
            </a:r>
          </a:p>
          <a:p>
            <a:pPr marL="0" indent="0">
              <a:buNone/>
            </a:pPr>
            <a:r>
              <a:rPr lang="en-US" dirty="0" smtClean="0"/>
              <a:t>Better Climate, Longer Growing Season, More access to the Ocean. </a:t>
            </a:r>
          </a:p>
        </p:txBody>
      </p:sp>
    </p:spTree>
    <p:extLst>
      <p:ext uri="{BB962C8B-B14F-4D97-AF65-F5344CB8AC3E}">
        <p14:creationId xmlns:p14="http://schemas.microsoft.com/office/powerpoint/2010/main" val="1433034136"/>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Chapter </a:t>
            </a:r>
            <a:r>
              <a:rPr lang="en-US" dirty="0" smtClean="0"/>
              <a:t>3; </a:t>
            </a:r>
            <a:r>
              <a:rPr lang="en-US" dirty="0"/>
              <a:t>Section </a:t>
            </a:r>
            <a:r>
              <a:rPr lang="en-US" dirty="0" smtClean="0"/>
              <a:t>1: The New England Colonies</a:t>
            </a:r>
          </a:p>
          <a:p>
            <a:pPr marL="0" indent="0">
              <a:buNone/>
            </a:pPr>
            <a:r>
              <a:rPr lang="en-US" dirty="0" smtClean="0"/>
              <a:t>Homework/Assessment: In notebooks</a:t>
            </a:r>
          </a:p>
          <a:p>
            <a:pPr marL="0" indent="0">
              <a:buNone/>
            </a:pPr>
            <a:r>
              <a:rPr lang="en-US" dirty="0" smtClean="0"/>
              <a:t>Check your Progress on page 81:</a:t>
            </a:r>
          </a:p>
          <a:p>
            <a:pPr>
              <a:buFont typeface="Arial"/>
              <a:buChar char="•"/>
            </a:pPr>
            <a:r>
              <a:rPr lang="en-US" dirty="0" smtClean="0"/>
              <a:t>2 (a) Summarize</a:t>
            </a:r>
          </a:p>
          <a:p>
            <a:pPr marL="0" indent="0">
              <a:buNone/>
            </a:pPr>
            <a:r>
              <a:rPr lang="en-US" dirty="0" smtClean="0"/>
              <a:t>William Penn wanted to establish a Colony where people of different religions could live together </a:t>
            </a:r>
            <a:r>
              <a:rPr lang="en-US" dirty="0" err="1" smtClean="0"/>
              <a:t>peacfully</a:t>
            </a:r>
            <a:endParaRPr lang="en-US" dirty="0" smtClean="0"/>
          </a:p>
          <a:p>
            <a:pPr>
              <a:buFont typeface="Arial"/>
              <a:buChar char="•"/>
            </a:pPr>
            <a:r>
              <a:rPr lang="en-US" dirty="0" smtClean="0"/>
              <a:t>2 (b) Compare </a:t>
            </a:r>
          </a:p>
          <a:p>
            <a:pPr marL="0" indent="0">
              <a:buNone/>
            </a:pPr>
            <a:r>
              <a:rPr lang="en-US" dirty="0" smtClean="0"/>
              <a:t>The puritans only wanted people with the same religious background living together. </a:t>
            </a:r>
          </a:p>
        </p:txBody>
      </p:sp>
    </p:spTree>
    <p:extLst>
      <p:ext uri="{BB962C8B-B14F-4D97-AF65-F5344CB8AC3E}">
        <p14:creationId xmlns:p14="http://schemas.microsoft.com/office/powerpoint/2010/main" val="1433034136"/>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Chapter 3; Section 4: The Southern Colonies</a:t>
            </a:r>
          </a:p>
          <a:p>
            <a:pPr marL="0" indent="0">
              <a:buNone/>
            </a:pPr>
            <a:r>
              <a:rPr lang="en-US" dirty="0" smtClean="0"/>
              <a:t> Guided Reading and Discussion of Pages 84-89</a:t>
            </a:r>
          </a:p>
          <a:p>
            <a:pPr marL="0" indent="0">
              <a:buNone/>
            </a:pPr>
            <a:r>
              <a:rPr lang="en-US" dirty="0" smtClean="0"/>
              <a:t>Objectives: </a:t>
            </a:r>
          </a:p>
          <a:p>
            <a:pPr>
              <a:buFont typeface="Arial"/>
              <a:buChar char="•"/>
            </a:pPr>
            <a:r>
              <a:rPr lang="en-US" dirty="0" smtClean="0"/>
              <a:t>Identify the </a:t>
            </a:r>
            <a:r>
              <a:rPr lang="en-US" dirty="0"/>
              <a:t>5</a:t>
            </a:r>
            <a:r>
              <a:rPr lang="en-US" dirty="0" smtClean="0"/>
              <a:t> Colonies that were the “Southern Colonies”</a:t>
            </a:r>
          </a:p>
          <a:p>
            <a:pPr>
              <a:buFont typeface="Arial"/>
              <a:buChar char="•"/>
            </a:pPr>
            <a:r>
              <a:rPr lang="en-US" dirty="0" smtClean="0"/>
              <a:t>Identify the conditions that favored farming in the Southern Colonies</a:t>
            </a:r>
            <a:endParaRPr lang="en-US" b="1" i="1" dirty="0" smtClean="0"/>
          </a:p>
          <a:p>
            <a:pPr marL="0" indent="0">
              <a:buNone/>
            </a:pPr>
            <a:r>
              <a:rPr lang="en-US" b="1" i="1" dirty="0" smtClean="0"/>
              <a:t>Essential Question:</a:t>
            </a:r>
          </a:p>
          <a:p>
            <a:pPr marL="0" indent="0">
              <a:buNone/>
            </a:pPr>
            <a:r>
              <a:rPr lang="en-US" b="1" i="1" dirty="0" smtClean="0"/>
              <a:t>What factors influenced the development of the Southern Colonies</a:t>
            </a:r>
            <a:endParaRPr lang="en-US" dirty="0" smtClean="0"/>
          </a:p>
        </p:txBody>
      </p:sp>
    </p:spTree>
    <p:extLst>
      <p:ext uri="{BB962C8B-B14F-4D97-AF65-F5344CB8AC3E}">
        <p14:creationId xmlns:p14="http://schemas.microsoft.com/office/powerpoint/2010/main" val="28058417"/>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lstStyle/>
          <a:p>
            <a:pPr marL="0" indent="0">
              <a:buNone/>
            </a:pPr>
            <a:r>
              <a:rPr lang="en-US" dirty="0"/>
              <a:t>Chapter </a:t>
            </a:r>
            <a:r>
              <a:rPr lang="en-US" dirty="0" smtClean="0"/>
              <a:t>3; </a:t>
            </a:r>
            <a:r>
              <a:rPr lang="en-US" dirty="0"/>
              <a:t>Section 4</a:t>
            </a:r>
            <a:r>
              <a:rPr lang="en-US" dirty="0" smtClean="0"/>
              <a:t>: The Southern Colonies</a:t>
            </a:r>
          </a:p>
          <a:p>
            <a:pPr marL="0" indent="0">
              <a:buNone/>
            </a:pPr>
            <a:r>
              <a:rPr lang="en-US" dirty="0" smtClean="0"/>
              <a:t>Define these key terms:</a:t>
            </a:r>
          </a:p>
          <a:p>
            <a:pPr>
              <a:buFont typeface="Arial"/>
              <a:buChar char="•"/>
            </a:pPr>
            <a:r>
              <a:rPr lang="en-US" dirty="0" smtClean="0"/>
              <a:t>Debtor</a:t>
            </a:r>
          </a:p>
          <a:p>
            <a:pPr>
              <a:buFont typeface="Arial"/>
              <a:buChar char="•"/>
            </a:pPr>
            <a:r>
              <a:rPr lang="en-US" dirty="0" smtClean="0"/>
              <a:t>Plantation</a:t>
            </a:r>
          </a:p>
          <a:p>
            <a:pPr>
              <a:buFont typeface="Arial"/>
              <a:buChar char="•"/>
            </a:pPr>
            <a:r>
              <a:rPr lang="en-US" dirty="0" smtClean="0"/>
              <a:t>Nathaniel Bacon</a:t>
            </a:r>
          </a:p>
          <a:p>
            <a:pPr marL="0" indent="0">
              <a:buNone/>
            </a:pPr>
            <a:endParaRPr lang="en-US" dirty="0" smtClean="0"/>
          </a:p>
        </p:txBody>
      </p:sp>
    </p:spTree>
    <p:extLst>
      <p:ext uri="{BB962C8B-B14F-4D97-AF65-F5344CB8AC3E}">
        <p14:creationId xmlns:p14="http://schemas.microsoft.com/office/powerpoint/2010/main" val="789718650"/>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a:bodyPr>
          <a:lstStyle/>
          <a:p>
            <a:pPr marL="0" indent="0">
              <a:buNone/>
            </a:pPr>
            <a:r>
              <a:rPr lang="en-US" dirty="0"/>
              <a:t>Chapter </a:t>
            </a:r>
            <a:r>
              <a:rPr lang="en-US" dirty="0" smtClean="0"/>
              <a:t>3; </a:t>
            </a:r>
            <a:r>
              <a:rPr lang="en-US" dirty="0"/>
              <a:t>Section 4</a:t>
            </a:r>
            <a:r>
              <a:rPr lang="en-US" dirty="0" smtClean="0"/>
              <a:t>: The Southern Colonies</a:t>
            </a:r>
          </a:p>
          <a:p>
            <a:pPr marL="0" indent="0">
              <a:buNone/>
            </a:pPr>
            <a:r>
              <a:rPr lang="en-US" dirty="0" smtClean="0"/>
              <a:t>Homework/Assessment: In notebooks</a:t>
            </a:r>
          </a:p>
          <a:p>
            <a:pPr marL="0" indent="0">
              <a:buNone/>
            </a:pPr>
            <a:r>
              <a:rPr lang="en-US" dirty="0" smtClean="0"/>
              <a:t>Check your Progress on page 89:</a:t>
            </a:r>
          </a:p>
          <a:p>
            <a:pPr>
              <a:buFont typeface="Arial"/>
              <a:buChar char="•"/>
            </a:pPr>
            <a:r>
              <a:rPr lang="en-US" dirty="0" smtClean="0"/>
              <a:t>1 (a) Summarize</a:t>
            </a:r>
          </a:p>
          <a:p>
            <a:pPr marL="0" indent="0">
              <a:buNone/>
            </a:pPr>
            <a:r>
              <a:rPr lang="en-US" dirty="0" smtClean="0"/>
              <a:t>The longer &amp; warmer growing period allowed for tobacco, rice and indigo to be grown. The geography also allowed for larger farms (Plantations) to be established (Slavery).</a:t>
            </a:r>
          </a:p>
          <a:p>
            <a:pPr marL="0" indent="0">
              <a:buNone/>
            </a:pPr>
            <a:endParaRPr lang="en-US" dirty="0" smtClean="0"/>
          </a:p>
        </p:txBody>
      </p:sp>
    </p:spTree>
    <p:extLst>
      <p:ext uri="{BB962C8B-B14F-4D97-AF65-F5344CB8AC3E}">
        <p14:creationId xmlns:p14="http://schemas.microsoft.com/office/powerpoint/2010/main" val="4290103634"/>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a:bodyPr>
          <a:lstStyle/>
          <a:p>
            <a:pPr marL="0" indent="0">
              <a:buNone/>
            </a:pPr>
            <a:r>
              <a:rPr lang="en-US" dirty="0"/>
              <a:t>Chapter </a:t>
            </a:r>
            <a:r>
              <a:rPr lang="en-US" dirty="0" smtClean="0"/>
              <a:t>3; </a:t>
            </a:r>
            <a:r>
              <a:rPr lang="en-US" dirty="0"/>
              <a:t>Section 4</a:t>
            </a:r>
            <a:r>
              <a:rPr lang="en-US" dirty="0" smtClean="0"/>
              <a:t>: The Southern Colonies</a:t>
            </a:r>
          </a:p>
          <a:p>
            <a:pPr marL="0" indent="0">
              <a:buNone/>
            </a:pPr>
            <a:r>
              <a:rPr lang="en-US" dirty="0" smtClean="0"/>
              <a:t>Homework/Assessment: In notebooks</a:t>
            </a:r>
          </a:p>
          <a:p>
            <a:pPr marL="0" indent="0">
              <a:buNone/>
            </a:pPr>
            <a:r>
              <a:rPr lang="en-US" dirty="0" smtClean="0"/>
              <a:t>Check your Progress on page 89:</a:t>
            </a:r>
          </a:p>
          <a:p>
            <a:pPr>
              <a:buFont typeface="Arial"/>
              <a:buChar char="•"/>
            </a:pPr>
            <a:r>
              <a:rPr lang="en-US" dirty="0" smtClean="0"/>
              <a:t>1 (b) Draw conclusions</a:t>
            </a:r>
          </a:p>
          <a:p>
            <a:pPr marL="0" indent="0">
              <a:buNone/>
            </a:pPr>
            <a:r>
              <a:rPr lang="en-US" dirty="0" smtClean="0"/>
              <a:t>The wealthier people purchased land by the coast. While the poorer people bought land in the backcountry. This lead to Bacon’s Rebellion.</a:t>
            </a:r>
          </a:p>
          <a:p>
            <a:pPr marL="0" indent="0">
              <a:buNone/>
            </a:pPr>
            <a:endParaRPr lang="en-US" dirty="0" smtClean="0"/>
          </a:p>
        </p:txBody>
      </p:sp>
    </p:spTree>
    <p:extLst>
      <p:ext uri="{BB962C8B-B14F-4D97-AF65-F5344CB8AC3E}">
        <p14:creationId xmlns:p14="http://schemas.microsoft.com/office/powerpoint/2010/main" val="3828148013"/>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a:bodyPr>
          <a:lstStyle/>
          <a:p>
            <a:pPr marL="0" indent="0">
              <a:buNone/>
            </a:pPr>
            <a:r>
              <a:rPr lang="en-US" dirty="0"/>
              <a:t>Chapter </a:t>
            </a:r>
            <a:r>
              <a:rPr lang="en-US" dirty="0" smtClean="0"/>
              <a:t>3;  The Colonies Take Root</a:t>
            </a:r>
          </a:p>
          <a:p>
            <a:pPr marL="0" indent="0">
              <a:buNone/>
            </a:pPr>
            <a:r>
              <a:rPr lang="en-US" dirty="0" smtClean="0"/>
              <a:t>Geography &amp; History:</a:t>
            </a:r>
          </a:p>
          <a:p>
            <a:pPr marL="0" indent="0">
              <a:buNone/>
            </a:pPr>
            <a:r>
              <a:rPr lang="en-US" b="1" dirty="0" smtClean="0"/>
              <a:t>Landscapes of the 13 Colonies</a:t>
            </a:r>
          </a:p>
          <a:p>
            <a:pPr marL="0" indent="0">
              <a:buNone/>
            </a:pPr>
            <a:r>
              <a:rPr lang="en-US" dirty="0" smtClean="0"/>
              <a:t>Read and Discuss Pgs. 82-83</a:t>
            </a:r>
            <a:endParaRPr lang="en-US" dirty="0"/>
          </a:p>
          <a:p>
            <a:pPr marL="0" indent="0">
              <a:buNone/>
            </a:pPr>
            <a:r>
              <a:rPr lang="en-US" b="1" dirty="0" smtClean="0"/>
              <a:t>Founding of the 13 Colonies</a:t>
            </a:r>
            <a:r>
              <a:rPr lang="en-US" dirty="0" smtClean="0"/>
              <a:t>: In notebooks</a:t>
            </a:r>
          </a:p>
          <a:p>
            <a:pPr marL="0" indent="0">
              <a:buNone/>
            </a:pPr>
            <a:r>
              <a:rPr lang="en-US" dirty="0" err="1" smtClean="0"/>
              <a:t>Pg</a:t>
            </a:r>
            <a:r>
              <a:rPr lang="en-US" dirty="0" smtClean="0"/>
              <a:t> 88. Also answer (a) &amp; (b) in your notebooks. We will discuss the answers in class</a:t>
            </a:r>
          </a:p>
          <a:p>
            <a:pPr marL="0" indent="0">
              <a:buNone/>
            </a:pPr>
            <a:endParaRPr lang="en-US" dirty="0" smtClean="0"/>
          </a:p>
        </p:txBody>
      </p:sp>
    </p:spTree>
    <p:extLst>
      <p:ext uri="{BB962C8B-B14F-4D97-AF65-F5344CB8AC3E}">
        <p14:creationId xmlns:p14="http://schemas.microsoft.com/office/powerpoint/2010/main" val="3429161664"/>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fontScale="92500"/>
          </a:bodyPr>
          <a:lstStyle/>
          <a:p>
            <a:pPr marL="0" indent="0">
              <a:buNone/>
            </a:pPr>
            <a:r>
              <a:rPr lang="en-US" dirty="0" smtClean="0"/>
              <a:t>Chapter 4; Section 1: Governing the Colonies</a:t>
            </a:r>
          </a:p>
          <a:p>
            <a:pPr marL="0" indent="0">
              <a:buNone/>
            </a:pPr>
            <a:r>
              <a:rPr lang="en-US" dirty="0" smtClean="0"/>
              <a:t> Guided Reading and Discussion of Pages 102-106</a:t>
            </a:r>
          </a:p>
          <a:p>
            <a:pPr marL="0" indent="0">
              <a:buNone/>
            </a:pPr>
            <a:r>
              <a:rPr lang="en-US" dirty="0" smtClean="0"/>
              <a:t>Objectives: </a:t>
            </a:r>
          </a:p>
          <a:p>
            <a:pPr>
              <a:buFont typeface="Arial"/>
              <a:buChar char="•"/>
            </a:pPr>
            <a:r>
              <a:rPr lang="en-US" dirty="0" smtClean="0"/>
              <a:t>Identify how the power of the English Monarchs was limited</a:t>
            </a:r>
          </a:p>
          <a:p>
            <a:pPr>
              <a:buFont typeface="Arial"/>
              <a:buChar char="•"/>
            </a:pPr>
            <a:r>
              <a:rPr lang="en-US" dirty="0" smtClean="0"/>
              <a:t>Identify the houses that made up English Parliament</a:t>
            </a:r>
            <a:endParaRPr lang="en-US" b="1" i="1" dirty="0" smtClean="0"/>
          </a:p>
          <a:p>
            <a:pPr marL="0" indent="0">
              <a:buNone/>
            </a:pPr>
            <a:r>
              <a:rPr lang="en-US" b="1" i="1" dirty="0" smtClean="0"/>
              <a:t>Essential Question:</a:t>
            </a:r>
          </a:p>
          <a:p>
            <a:pPr marL="0" indent="0">
              <a:buNone/>
            </a:pPr>
            <a:r>
              <a:rPr lang="en-US" b="1" i="1" dirty="0" smtClean="0"/>
              <a:t>How did English ideas about government and trade affect the colonies?</a:t>
            </a:r>
            <a:endParaRPr lang="en-US" dirty="0" smtClean="0"/>
          </a:p>
        </p:txBody>
      </p:sp>
    </p:spTree>
    <p:extLst>
      <p:ext uri="{BB962C8B-B14F-4D97-AF65-F5344CB8AC3E}">
        <p14:creationId xmlns:p14="http://schemas.microsoft.com/office/powerpoint/2010/main" val="170284787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lnSpcReduction="10000"/>
          </a:bodyPr>
          <a:lstStyle/>
          <a:p>
            <a:pPr marL="0" indent="0">
              <a:buNone/>
            </a:pPr>
            <a:r>
              <a:rPr lang="en-US" dirty="0"/>
              <a:t>Chapter 4</a:t>
            </a:r>
            <a:r>
              <a:rPr lang="en-US" dirty="0" smtClean="0"/>
              <a:t>; </a:t>
            </a:r>
            <a:r>
              <a:rPr lang="en-US" dirty="0"/>
              <a:t>Section </a:t>
            </a:r>
            <a:r>
              <a:rPr lang="en-US" dirty="0" smtClean="0"/>
              <a:t>1: Governing the Colonies</a:t>
            </a:r>
          </a:p>
          <a:p>
            <a:pPr marL="0" indent="0">
              <a:buNone/>
            </a:pPr>
            <a:r>
              <a:rPr lang="en-US" dirty="0" smtClean="0"/>
              <a:t>Define these key terms:</a:t>
            </a:r>
          </a:p>
          <a:p>
            <a:pPr>
              <a:buFont typeface="Arial"/>
              <a:buChar char="•"/>
            </a:pPr>
            <a:r>
              <a:rPr lang="en-US" dirty="0" smtClean="0"/>
              <a:t>Legislature</a:t>
            </a:r>
          </a:p>
          <a:p>
            <a:pPr>
              <a:buFont typeface="Arial"/>
              <a:buChar char="•"/>
            </a:pPr>
            <a:r>
              <a:rPr lang="en-US" dirty="0" smtClean="0"/>
              <a:t>Bill of Rights</a:t>
            </a:r>
          </a:p>
          <a:p>
            <a:pPr>
              <a:buFont typeface="Arial"/>
              <a:buChar char="•"/>
            </a:pPr>
            <a:r>
              <a:rPr lang="en-US" dirty="0" smtClean="0"/>
              <a:t>Habeas Corpus</a:t>
            </a:r>
          </a:p>
          <a:p>
            <a:pPr>
              <a:buFont typeface="Arial"/>
              <a:buChar char="•"/>
            </a:pPr>
            <a:r>
              <a:rPr lang="en-US" dirty="0" smtClean="0"/>
              <a:t>Freedom of the Press</a:t>
            </a:r>
          </a:p>
          <a:p>
            <a:pPr>
              <a:buFont typeface="Arial"/>
              <a:buChar char="•"/>
            </a:pPr>
            <a:r>
              <a:rPr lang="en-US" dirty="0" smtClean="0"/>
              <a:t>Libel</a:t>
            </a:r>
          </a:p>
          <a:p>
            <a:pPr marL="0" indent="0">
              <a:buNone/>
            </a:pPr>
            <a:endParaRPr lang="en-US" dirty="0" smtClean="0"/>
          </a:p>
        </p:txBody>
      </p:sp>
    </p:spTree>
    <p:extLst>
      <p:ext uri="{BB962C8B-B14F-4D97-AF65-F5344CB8AC3E}">
        <p14:creationId xmlns:p14="http://schemas.microsoft.com/office/powerpoint/2010/main" val="14661486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Themes of Geography</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Geographical Features of our Region</a:t>
            </a:r>
            <a:endParaRPr lang="en-US" sz="3600" dirty="0"/>
          </a:p>
          <a:p>
            <a:pPr>
              <a:buFont typeface="Arial"/>
              <a:buChar char="•"/>
            </a:pPr>
            <a:r>
              <a:rPr lang="en-US" dirty="0" smtClean="0"/>
              <a:t>Lake Erie</a:t>
            </a:r>
          </a:p>
          <a:p>
            <a:pPr>
              <a:buFont typeface="Arial"/>
              <a:buChar char="•"/>
            </a:pPr>
            <a:r>
              <a:rPr lang="en-US" dirty="0" smtClean="0"/>
              <a:t>Niagara Falls</a:t>
            </a:r>
          </a:p>
          <a:p>
            <a:pPr>
              <a:buFont typeface="Arial"/>
              <a:buChar char="•"/>
            </a:pPr>
            <a:r>
              <a:rPr lang="en-US" dirty="0" smtClean="0"/>
              <a:t>Niagara River</a:t>
            </a:r>
          </a:p>
          <a:p>
            <a:pPr>
              <a:buFont typeface="Arial"/>
              <a:buChar char="•"/>
            </a:pPr>
            <a:r>
              <a:rPr lang="en-US" dirty="0" smtClean="0"/>
              <a:t>Buffalo River</a:t>
            </a:r>
            <a:endParaRPr lang="en-US" dirty="0"/>
          </a:p>
        </p:txBody>
      </p:sp>
    </p:spTree>
    <p:extLst>
      <p:ext uri="{BB962C8B-B14F-4D97-AF65-F5344CB8AC3E}">
        <p14:creationId xmlns:p14="http://schemas.microsoft.com/office/powerpoint/2010/main" val="3177982095"/>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a:bodyPr>
          <a:lstStyle/>
          <a:p>
            <a:pPr marL="0" indent="0">
              <a:buNone/>
            </a:pPr>
            <a:r>
              <a:rPr lang="en-US" dirty="0"/>
              <a:t>Chapter 4; Section 1: Governing the Colonies</a:t>
            </a:r>
          </a:p>
          <a:p>
            <a:pPr marL="0" indent="0">
              <a:buNone/>
            </a:pPr>
            <a:r>
              <a:rPr lang="en-US" dirty="0" smtClean="0"/>
              <a:t>Homework/Assessment: In notebooks</a:t>
            </a:r>
          </a:p>
          <a:p>
            <a:pPr marL="0" indent="0">
              <a:buNone/>
            </a:pPr>
            <a:r>
              <a:rPr lang="en-US" dirty="0" smtClean="0"/>
              <a:t>Check your Reading Primary Sources on page 103:</a:t>
            </a:r>
          </a:p>
          <a:p>
            <a:pPr>
              <a:buFont typeface="Arial"/>
              <a:buChar char="•"/>
            </a:pPr>
            <a:r>
              <a:rPr lang="en-US" dirty="0" smtClean="0"/>
              <a:t>(4) English Bill of Rights </a:t>
            </a:r>
          </a:p>
          <a:p>
            <a:pPr marL="0" indent="0">
              <a:buNone/>
            </a:pPr>
            <a:r>
              <a:rPr lang="en-US" dirty="0" smtClean="0"/>
              <a:t>Only parliament can levy (raise) taxes, not the Monarch (Crown)</a:t>
            </a:r>
          </a:p>
          <a:p>
            <a:pPr marL="0" indent="0">
              <a:buNone/>
            </a:pPr>
            <a:endParaRPr lang="en-US" dirty="0" smtClean="0"/>
          </a:p>
        </p:txBody>
      </p:sp>
    </p:spTree>
    <p:extLst>
      <p:ext uri="{BB962C8B-B14F-4D97-AF65-F5344CB8AC3E}">
        <p14:creationId xmlns:p14="http://schemas.microsoft.com/office/powerpoint/2010/main" val="4268100984"/>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a:bodyPr>
          <a:lstStyle/>
          <a:p>
            <a:pPr marL="0" indent="0">
              <a:buNone/>
            </a:pPr>
            <a:r>
              <a:rPr lang="en-US" dirty="0"/>
              <a:t>Chapter 4; Section 1: Governing the Colonies</a:t>
            </a:r>
          </a:p>
          <a:p>
            <a:pPr marL="0" indent="0">
              <a:buNone/>
            </a:pPr>
            <a:r>
              <a:rPr lang="en-US" dirty="0" smtClean="0"/>
              <a:t>Homework/Assessment: In notebooks</a:t>
            </a:r>
          </a:p>
          <a:p>
            <a:pPr marL="0" indent="0">
              <a:buNone/>
            </a:pPr>
            <a:r>
              <a:rPr lang="en-US" dirty="0" smtClean="0"/>
              <a:t>Check your Reading Primary Sources on page 103:</a:t>
            </a:r>
          </a:p>
          <a:p>
            <a:pPr>
              <a:buFont typeface="Arial"/>
              <a:buChar char="•"/>
            </a:pPr>
            <a:r>
              <a:rPr lang="en-US" dirty="0" smtClean="0"/>
              <a:t>(6) English Bill of Rights </a:t>
            </a:r>
          </a:p>
          <a:p>
            <a:pPr marL="0" indent="0">
              <a:buNone/>
            </a:pPr>
            <a:r>
              <a:rPr lang="en-US" dirty="0" smtClean="0"/>
              <a:t>Only parliament can agree to having and Army ready and waiting.</a:t>
            </a:r>
          </a:p>
          <a:p>
            <a:pPr marL="0" indent="0">
              <a:buNone/>
            </a:pPr>
            <a:endParaRPr lang="en-US" dirty="0" smtClean="0"/>
          </a:p>
        </p:txBody>
      </p:sp>
    </p:spTree>
    <p:extLst>
      <p:ext uri="{BB962C8B-B14F-4D97-AF65-F5344CB8AC3E}">
        <p14:creationId xmlns:p14="http://schemas.microsoft.com/office/powerpoint/2010/main" val="1419580607"/>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a:bodyPr>
          <a:lstStyle/>
          <a:p>
            <a:pPr marL="0" indent="0">
              <a:buNone/>
            </a:pPr>
            <a:r>
              <a:rPr lang="en-US" dirty="0"/>
              <a:t>Chapter 4; Section 1: Governing the Colonies</a:t>
            </a:r>
          </a:p>
          <a:p>
            <a:pPr marL="0" indent="0">
              <a:buNone/>
            </a:pPr>
            <a:r>
              <a:rPr lang="en-US" dirty="0" smtClean="0"/>
              <a:t>Homework/Assessment: In notebooks</a:t>
            </a:r>
          </a:p>
          <a:p>
            <a:pPr marL="0" indent="0">
              <a:buNone/>
            </a:pPr>
            <a:r>
              <a:rPr lang="en-US" dirty="0" smtClean="0"/>
              <a:t>Check your Reading Primary Sources on page 103:</a:t>
            </a:r>
          </a:p>
          <a:p>
            <a:pPr>
              <a:buFont typeface="Arial"/>
              <a:buChar char="•"/>
            </a:pPr>
            <a:r>
              <a:rPr lang="en-US" dirty="0" smtClean="0"/>
              <a:t>(8) English Bill of Rights </a:t>
            </a:r>
          </a:p>
          <a:p>
            <a:pPr marL="0" indent="0">
              <a:buNone/>
            </a:pPr>
            <a:r>
              <a:rPr lang="en-US" dirty="0" smtClean="0"/>
              <a:t>Only free men can be elected to Parliament</a:t>
            </a:r>
          </a:p>
          <a:p>
            <a:pPr marL="0" indent="0">
              <a:buNone/>
            </a:pPr>
            <a:endParaRPr lang="en-US" dirty="0" smtClean="0"/>
          </a:p>
        </p:txBody>
      </p:sp>
    </p:spTree>
    <p:extLst>
      <p:ext uri="{BB962C8B-B14F-4D97-AF65-F5344CB8AC3E}">
        <p14:creationId xmlns:p14="http://schemas.microsoft.com/office/powerpoint/2010/main" val="96697467"/>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a:bodyPr>
          <a:lstStyle/>
          <a:p>
            <a:pPr marL="0" indent="0">
              <a:buNone/>
            </a:pPr>
            <a:r>
              <a:rPr lang="en-US" dirty="0"/>
              <a:t>Chapter 4; Section 1: Governing the Colonies</a:t>
            </a:r>
          </a:p>
          <a:p>
            <a:pPr marL="0" indent="0">
              <a:buNone/>
            </a:pPr>
            <a:r>
              <a:rPr lang="en-US" dirty="0" smtClean="0"/>
              <a:t>Homework/Assessment: In notebooks</a:t>
            </a:r>
          </a:p>
          <a:p>
            <a:pPr marL="0" indent="0">
              <a:buNone/>
            </a:pPr>
            <a:r>
              <a:rPr lang="en-US" dirty="0" smtClean="0"/>
              <a:t>Check your Reading Primary Sources on page 103:</a:t>
            </a:r>
          </a:p>
          <a:p>
            <a:pPr>
              <a:buFont typeface="Arial"/>
              <a:buChar char="•"/>
            </a:pPr>
            <a:r>
              <a:rPr lang="en-US" dirty="0" smtClean="0"/>
              <a:t>(9) English Bill of Rights </a:t>
            </a:r>
          </a:p>
          <a:p>
            <a:pPr marL="0" indent="0">
              <a:buNone/>
            </a:pPr>
            <a:r>
              <a:rPr lang="en-US" dirty="0" smtClean="0"/>
              <a:t>Only members of Parliament can speak on matters dealing with Parliament.</a:t>
            </a:r>
          </a:p>
          <a:p>
            <a:pPr marL="0" indent="0">
              <a:buNone/>
            </a:pPr>
            <a:endParaRPr lang="en-US" dirty="0" smtClean="0"/>
          </a:p>
        </p:txBody>
      </p:sp>
    </p:spTree>
    <p:extLst>
      <p:ext uri="{BB962C8B-B14F-4D97-AF65-F5344CB8AC3E}">
        <p14:creationId xmlns:p14="http://schemas.microsoft.com/office/powerpoint/2010/main" val="1476636026"/>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lnSpcReduction="10000"/>
          </a:bodyPr>
          <a:lstStyle/>
          <a:p>
            <a:pPr marL="0" indent="0">
              <a:buNone/>
            </a:pPr>
            <a:r>
              <a:rPr lang="en-US" dirty="0"/>
              <a:t>Chapter 4</a:t>
            </a:r>
            <a:r>
              <a:rPr lang="en-US" dirty="0" smtClean="0"/>
              <a:t>; </a:t>
            </a:r>
            <a:r>
              <a:rPr lang="en-US" dirty="0"/>
              <a:t>Section </a:t>
            </a:r>
            <a:r>
              <a:rPr lang="en-US" dirty="0" smtClean="0"/>
              <a:t>1: The Southern Colonies</a:t>
            </a:r>
          </a:p>
          <a:p>
            <a:pPr marL="0" indent="0">
              <a:buNone/>
            </a:pPr>
            <a:r>
              <a:rPr lang="en-US" dirty="0" smtClean="0"/>
              <a:t>Homework/Assessment: In notebooks</a:t>
            </a:r>
          </a:p>
          <a:p>
            <a:pPr marL="0" indent="0">
              <a:buNone/>
            </a:pPr>
            <a:r>
              <a:rPr lang="en-US" dirty="0" smtClean="0"/>
              <a:t>Check your Progress on page 106:</a:t>
            </a:r>
          </a:p>
          <a:p>
            <a:pPr>
              <a:buFont typeface="Arial"/>
              <a:buChar char="•"/>
            </a:pPr>
            <a:r>
              <a:rPr lang="en-US" dirty="0" smtClean="0"/>
              <a:t>1 (a) Identify</a:t>
            </a:r>
          </a:p>
          <a:p>
            <a:pPr>
              <a:buFont typeface="Arial"/>
              <a:buChar char="•"/>
            </a:pPr>
            <a:r>
              <a:rPr lang="en-US" dirty="0" smtClean="0"/>
              <a:t>1 (b) Apply Information</a:t>
            </a:r>
          </a:p>
          <a:p>
            <a:pPr>
              <a:buFont typeface="Arial"/>
              <a:buChar char="•"/>
            </a:pPr>
            <a:r>
              <a:rPr lang="en-US" dirty="0" smtClean="0"/>
              <a:t>2 (a) Recall</a:t>
            </a:r>
          </a:p>
          <a:p>
            <a:pPr>
              <a:buFont typeface="Arial"/>
              <a:buChar char="•"/>
            </a:pPr>
            <a:r>
              <a:rPr lang="en-US" dirty="0" smtClean="0"/>
              <a:t>2 (b) Identify Economic Costs and Benefits</a:t>
            </a:r>
          </a:p>
        </p:txBody>
      </p:sp>
    </p:spTree>
    <p:extLst>
      <p:ext uri="{BB962C8B-B14F-4D97-AF65-F5344CB8AC3E}">
        <p14:creationId xmlns:p14="http://schemas.microsoft.com/office/powerpoint/2010/main" val="2023020153"/>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lnSpcReduction="10000"/>
          </a:bodyPr>
          <a:lstStyle/>
          <a:p>
            <a:pPr marL="0" indent="0">
              <a:buNone/>
            </a:pPr>
            <a:r>
              <a:rPr lang="en-US" dirty="0" smtClean="0"/>
              <a:t>Chapter 4; Section </a:t>
            </a:r>
            <a:r>
              <a:rPr lang="en-US" dirty="0"/>
              <a:t>2</a:t>
            </a:r>
            <a:r>
              <a:rPr lang="en-US" dirty="0" smtClean="0"/>
              <a:t>: Colonial Society</a:t>
            </a:r>
          </a:p>
          <a:p>
            <a:pPr marL="0" indent="0">
              <a:buNone/>
            </a:pPr>
            <a:r>
              <a:rPr lang="en-US" dirty="0" smtClean="0"/>
              <a:t> Guided Reading and Discussion of </a:t>
            </a:r>
            <a:r>
              <a:rPr lang="en-US" smtClean="0"/>
              <a:t>Pages 107-112</a:t>
            </a:r>
            <a:endParaRPr lang="en-US" dirty="0" smtClean="0"/>
          </a:p>
          <a:p>
            <a:pPr marL="0" indent="0">
              <a:buNone/>
            </a:pPr>
            <a:r>
              <a:rPr lang="en-US" dirty="0" smtClean="0"/>
              <a:t>Objectives: </a:t>
            </a:r>
          </a:p>
          <a:p>
            <a:pPr>
              <a:buFont typeface="Arial"/>
              <a:buChar char="•"/>
            </a:pPr>
            <a:r>
              <a:rPr lang="en-US" dirty="0" smtClean="0"/>
              <a:t>Identify the role of women in Colonial Society</a:t>
            </a:r>
          </a:p>
          <a:p>
            <a:pPr>
              <a:buFont typeface="Arial"/>
              <a:buChar char="•"/>
            </a:pPr>
            <a:r>
              <a:rPr lang="en-US" dirty="0" smtClean="0"/>
              <a:t>Identify the social classes in Colonial Society</a:t>
            </a:r>
            <a:endParaRPr lang="en-US" b="1" i="1" dirty="0" smtClean="0"/>
          </a:p>
          <a:p>
            <a:pPr marL="0" indent="0">
              <a:buNone/>
            </a:pPr>
            <a:r>
              <a:rPr lang="en-US" b="1" i="1" dirty="0" smtClean="0"/>
              <a:t>Essential Question:</a:t>
            </a:r>
          </a:p>
          <a:p>
            <a:pPr marL="0" indent="0">
              <a:buNone/>
            </a:pPr>
            <a:r>
              <a:rPr lang="en-US" b="1" i="1" dirty="0" smtClean="0"/>
              <a:t>What were the characteristics of Colonial Society?</a:t>
            </a:r>
            <a:endParaRPr lang="en-US" dirty="0" smtClean="0"/>
          </a:p>
        </p:txBody>
      </p:sp>
    </p:spTree>
    <p:extLst>
      <p:ext uri="{BB962C8B-B14F-4D97-AF65-F5344CB8AC3E}">
        <p14:creationId xmlns:p14="http://schemas.microsoft.com/office/powerpoint/2010/main" val="2471283483"/>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a:bodyPr>
          <a:lstStyle/>
          <a:p>
            <a:pPr marL="0" indent="0">
              <a:buNone/>
            </a:pPr>
            <a:r>
              <a:rPr lang="en-US" dirty="0"/>
              <a:t>Chapter 4; Section 2: Colonial Society</a:t>
            </a:r>
          </a:p>
          <a:p>
            <a:pPr marL="0" indent="0">
              <a:buNone/>
            </a:pPr>
            <a:r>
              <a:rPr lang="en-US" dirty="0" smtClean="0"/>
              <a:t>Define these key terms:</a:t>
            </a:r>
          </a:p>
          <a:p>
            <a:pPr>
              <a:buFont typeface="Arial"/>
              <a:buChar char="•"/>
            </a:pPr>
            <a:r>
              <a:rPr lang="en-US" dirty="0" smtClean="0"/>
              <a:t>Apprentice</a:t>
            </a:r>
          </a:p>
          <a:p>
            <a:pPr>
              <a:buFont typeface="Arial"/>
              <a:buChar char="•"/>
            </a:pPr>
            <a:r>
              <a:rPr lang="en-US" dirty="0" smtClean="0"/>
              <a:t>Gentry</a:t>
            </a:r>
          </a:p>
          <a:p>
            <a:pPr>
              <a:buFont typeface="Arial"/>
              <a:buChar char="•"/>
            </a:pPr>
            <a:r>
              <a:rPr lang="en-US" dirty="0" smtClean="0"/>
              <a:t>Middle Class</a:t>
            </a:r>
          </a:p>
          <a:p>
            <a:pPr>
              <a:buFont typeface="Arial"/>
              <a:buChar char="•"/>
            </a:pPr>
            <a:r>
              <a:rPr lang="en-US" dirty="0" smtClean="0"/>
              <a:t>Indentured Servant</a:t>
            </a:r>
          </a:p>
          <a:p>
            <a:pPr marL="0" indent="0">
              <a:buNone/>
            </a:pPr>
            <a:endParaRPr lang="en-US" dirty="0" smtClean="0"/>
          </a:p>
        </p:txBody>
      </p:sp>
    </p:spTree>
    <p:extLst>
      <p:ext uri="{BB962C8B-B14F-4D97-AF65-F5344CB8AC3E}">
        <p14:creationId xmlns:p14="http://schemas.microsoft.com/office/powerpoint/2010/main" val="1664002888"/>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lnSpcReduction="10000"/>
          </a:bodyPr>
          <a:lstStyle/>
          <a:p>
            <a:pPr marL="0" indent="0">
              <a:buNone/>
            </a:pPr>
            <a:r>
              <a:rPr lang="en-US" dirty="0"/>
              <a:t>Chapter 4</a:t>
            </a:r>
            <a:r>
              <a:rPr lang="en-US" dirty="0" smtClean="0"/>
              <a:t>; </a:t>
            </a:r>
            <a:r>
              <a:rPr lang="en-US" dirty="0"/>
              <a:t>Section 2</a:t>
            </a:r>
            <a:r>
              <a:rPr lang="en-US" dirty="0" smtClean="0"/>
              <a:t>: Colonial Society</a:t>
            </a:r>
          </a:p>
          <a:p>
            <a:pPr marL="0" indent="0">
              <a:buNone/>
            </a:pPr>
            <a:r>
              <a:rPr lang="en-US" dirty="0" smtClean="0"/>
              <a:t>Homework/Assessment: In notebooks</a:t>
            </a:r>
          </a:p>
          <a:p>
            <a:pPr marL="0" indent="0">
              <a:buNone/>
            </a:pPr>
            <a:r>
              <a:rPr lang="en-US" dirty="0" smtClean="0"/>
              <a:t>Check your Progress on page 112:</a:t>
            </a:r>
          </a:p>
          <a:p>
            <a:pPr>
              <a:buFont typeface="Arial"/>
              <a:buChar char="•"/>
            </a:pPr>
            <a:r>
              <a:rPr lang="en-US" dirty="0" smtClean="0"/>
              <a:t>1 (a) Summarize</a:t>
            </a:r>
          </a:p>
          <a:p>
            <a:pPr>
              <a:buFont typeface="Arial"/>
              <a:buChar char="•"/>
            </a:pPr>
            <a:r>
              <a:rPr lang="en-US" dirty="0" smtClean="0"/>
              <a:t>1 (b) Link Past and Present</a:t>
            </a:r>
          </a:p>
          <a:p>
            <a:pPr>
              <a:buFont typeface="Arial"/>
              <a:buChar char="•"/>
            </a:pPr>
            <a:r>
              <a:rPr lang="en-US" dirty="0" smtClean="0"/>
              <a:t>2 (a) Recall</a:t>
            </a:r>
          </a:p>
          <a:p>
            <a:pPr>
              <a:buFont typeface="Arial"/>
              <a:buChar char="•"/>
            </a:pPr>
            <a:r>
              <a:rPr lang="en-US" dirty="0" smtClean="0"/>
              <a:t>2 (b) Apply Information</a:t>
            </a:r>
          </a:p>
        </p:txBody>
      </p:sp>
    </p:spTree>
    <p:extLst>
      <p:ext uri="{BB962C8B-B14F-4D97-AF65-F5344CB8AC3E}">
        <p14:creationId xmlns:p14="http://schemas.microsoft.com/office/powerpoint/2010/main" val="871551985"/>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a:bodyPr>
          <a:lstStyle/>
          <a:p>
            <a:pPr marL="0" indent="0">
              <a:buNone/>
            </a:pPr>
            <a:r>
              <a:rPr lang="en-US" dirty="0"/>
              <a:t>Chapter 4</a:t>
            </a:r>
            <a:r>
              <a:rPr lang="en-US" dirty="0" smtClean="0"/>
              <a:t>; </a:t>
            </a:r>
            <a:r>
              <a:rPr lang="en-US" dirty="0"/>
              <a:t>Section 2</a:t>
            </a:r>
            <a:r>
              <a:rPr lang="en-US" dirty="0" smtClean="0"/>
              <a:t>: Colonial Society</a:t>
            </a:r>
          </a:p>
          <a:p>
            <a:pPr marL="0" indent="0">
              <a:buNone/>
            </a:pPr>
            <a:r>
              <a:rPr lang="en-US" dirty="0" smtClean="0"/>
              <a:t>Homework/Assessment: In notebooks</a:t>
            </a:r>
          </a:p>
          <a:p>
            <a:pPr marL="0" indent="0">
              <a:buNone/>
            </a:pPr>
            <a:r>
              <a:rPr lang="en-US" dirty="0" smtClean="0"/>
              <a:t>Check your Progress on page 112:</a:t>
            </a:r>
          </a:p>
          <a:p>
            <a:pPr>
              <a:buFont typeface="Arial"/>
              <a:buChar char="•"/>
            </a:pPr>
            <a:r>
              <a:rPr lang="en-US" dirty="0" smtClean="0"/>
              <a:t>5 Write a paragraph describing the importance of work in Colonial Society (Hint: how did work substitute for  formal education and schools of the day?)</a:t>
            </a:r>
          </a:p>
        </p:txBody>
      </p:sp>
    </p:spTree>
    <p:extLst>
      <p:ext uri="{BB962C8B-B14F-4D97-AF65-F5344CB8AC3E}">
        <p14:creationId xmlns:p14="http://schemas.microsoft.com/office/powerpoint/2010/main" val="3174215672"/>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lnSpcReduction="10000"/>
          </a:bodyPr>
          <a:lstStyle/>
          <a:p>
            <a:pPr marL="0" indent="0">
              <a:buNone/>
            </a:pPr>
            <a:r>
              <a:rPr lang="en-US" dirty="0" smtClean="0"/>
              <a:t>Chapter 4; Section </a:t>
            </a:r>
            <a:r>
              <a:rPr lang="en-US" dirty="0"/>
              <a:t>3</a:t>
            </a:r>
            <a:r>
              <a:rPr lang="en-US" dirty="0" smtClean="0"/>
              <a:t>: Slavery in the Colonies</a:t>
            </a:r>
          </a:p>
          <a:p>
            <a:pPr marL="0" indent="0">
              <a:buNone/>
            </a:pPr>
            <a:r>
              <a:rPr lang="en-US" dirty="0" smtClean="0"/>
              <a:t> Guided Reading and Discussion of Pages 113-117</a:t>
            </a:r>
          </a:p>
          <a:p>
            <a:pPr marL="0" indent="0">
              <a:buNone/>
            </a:pPr>
            <a:r>
              <a:rPr lang="en-US" dirty="0" smtClean="0"/>
              <a:t>Objectives: </a:t>
            </a:r>
          </a:p>
          <a:p>
            <a:pPr>
              <a:buFont typeface="Arial"/>
              <a:buChar char="•"/>
            </a:pPr>
            <a:r>
              <a:rPr lang="en-US" dirty="0" smtClean="0"/>
              <a:t>Identify the </a:t>
            </a:r>
            <a:r>
              <a:rPr lang="en-US" dirty="0"/>
              <a:t>M</a:t>
            </a:r>
            <a:r>
              <a:rPr lang="en-US" dirty="0" smtClean="0"/>
              <a:t>iddle Passage</a:t>
            </a:r>
          </a:p>
          <a:p>
            <a:pPr>
              <a:buFont typeface="Arial"/>
              <a:buChar char="•"/>
            </a:pPr>
            <a:r>
              <a:rPr lang="en-US" dirty="0" smtClean="0"/>
              <a:t>Describe Triangular Trade</a:t>
            </a:r>
            <a:endParaRPr lang="en-US" b="1" i="1" dirty="0" smtClean="0"/>
          </a:p>
          <a:p>
            <a:pPr marL="0" indent="0">
              <a:buNone/>
            </a:pPr>
            <a:r>
              <a:rPr lang="en-US" b="1" i="1" dirty="0" smtClean="0"/>
              <a:t>Essential Question:</a:t>
            </a:r>
          </a:p>
          <a:p>
            <a:pPr marL="0" indent="0">
              <a:buNone/>
            </a:pPr>
            <a:r>
              <a:rPr lang="en-US" b="1" i="1" dirty="0" smtClean="0"/>
              <a:t>How did slavery develop in the colonies and affect colonial life?</a:t>
            </a:r>
            <a:endParaRPr lang="en-US" dirty="0" smtClean="0"/>
          </a:p>
        </p:txBody>
      </p:sp>
    </p:spTree>
    <p:extLst>
      <p:ext uri="{BB962C8B-B14F-4D97-AF65-F5344CB8AC3E}">
        <p14:creationId xmlns:p14="http://schemas.microsoft.com/office/powerpoint/2010/main" val="21044900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Themes of Geography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4000" b="1" dirty="0"/>
              <a:t>Movement</a:t>
            </a:r>
            <a:endParaRPr lang="en-US" sz="4000" dirty="0"/>
          </a:p>
          <a:p>
            <a:pPr marL="0" indent="0">
              <a:buNone/>
            </a:pPr>
            <a:r>
              <a:rPr lang="en-US" sz="3200" dirty="0"/>
              <a:t>Movement refers to the way people, products, information and ideas move from one place to another. </a:t>
            </a:r>
            <a:endParaRPr lang="en-US" sz="3200" dirty="0" smtClean="0"/>
          </a:p>
          <a:p>
            <a:pPr marL="0" indent="0">
              <a:buNone/>
            </a:pPr>
            <a:r>
              <a:rPr lang="en-US" sz="3200" i="1" dirty="0" smtClean="0"/>
              <a:t>This </a:t>
            </a:r>
            <a:r>
              <a:rPr lang="en-US" sz="3200" i="1" dirty="0"/>
              <a:t>can be local such as how did you get to school today, or it can be global such as how did humans get to North America? </a:t>
            </a:r>
            <a:r>
              <a:rPr lang="en-US" i="1" dirty="0"/>
              <a:t> </a:t>
            </a:r>
          </a:p>
        </p:txBody>
      </p:sp>
    </p:spTree>
    <p:extLst>
      <p:ext uri="{BB962C8B-B14F-4D97-AF65-F5344CB8AC3E}">
        <p14:creationId xmlns:p14="http://schemas.microsoft.com/office/powerpoint/2010/main" val="826526734"/>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a:bodyPr>
          <a:lstStyle/>
          <a:p>
            <a:pPr marL="0" indent="0">
              <a:buNone/>
            </a:pPr>
            <a:r>
              <a:rPr lang="en-US" dirty="0"/>
              <a:t>Chapter 4; Section </a:t>
            </a:r>
            <a:r>
              <a:rPr lang="en-US" dirty="0" smtClean="0"/>
              <a:t>3: Slavery in the Colonies</a:t>
            </a:r>
            <a:endParaRPr lang="en-US" dirty="0"/>
          </a:p>
          <a:p>
            <a:pPr marL="0" indent="0">
              <a:buNone/>
            </a:pPr>
            <a:r>
              <a:rPr lang="en-US" dirty="0" smtClean="0"/>
              <a:t>Define these key terms:</a:t>
            </a:r>
          </a:p>
          <a:p>
            <a:pPr>
              <a:buFont typeface="Arial"/>
              <a:buChar char="•"/>
            </a:pPr>
            <a:r>
              <a:rPr lang="en-US" dirty="0" smtClean="0"/>
              <a:t>Triangular Trade</a:t>
            </a:r>
          </a:p>
          <a:p>
            <a:pPr>
              <a:buFont typeface="Arial"/>
              <a:buChar char="•"/>
            </a:pPr>
            <a:r>
              <a:rPr lang="en-US" dirty="0" smtClean="0"/>
              <a:t>Racism</a:t>
            </a:r>
          </a:p>
          <a:p>
            <a:pPr>
              <a:buFont typeface="Arial"/>
              <a:buChar char="•"/>
            </a:pPr>
            <a:r>
              <a:rPr lang="en-US" dirty="0" smtClean="0"/>
              <a:t>Slave Code</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1987014824"/>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a:bodyPr>
          <a:lstStyle/>
          <a:p>
            <a:pPr marL="0" indent="0">
              <a:buNone/>
            </a:pPr>
            <a:r>
              <a:rPr lang="en-US" dirty="0"/>
              <a:t>Chapter 4</a:t>
            </a:r>
            <a:r>
              <a:rPr lang="en-US" dirty="0" smtClean="0"/>
              <a:t>; </a:t>
            </a:r>
            <a:r>
              <a:rPr lang="en-US" dirty="0"/>
              <a:t>Section </a:t>
            </a:r>
            <a:r>
              <a:rPr lang="en-US" dirty="0" smtClean="0"/>
              <a:t>3: Slavery in the Colonies</a:t>
            </a:r>
          </a:p>
          <a:p>
            <a:pPr marL="0" indent="0">
              <a:buNone/>
            </a:pPr>
            <a:r>
              <a:rPr lang="en-US" dirty="0" smtClean="0"/>
              <a:t>Homework/Assessment: In notebooks</a:t>
            </a:r>
          </a:p>
          <a:p>
            <a:pPr marL="0" indent="0">
              <a:buNone/>
            </a:pPr>
            <a:r>
              <a:rPr lang="en-US" dirty="0" smtClean="0"/>
              <a:t>Check your Progress on </a:t>
            </a:r>
            <a:r>
              <a:rPr lang="en-US" smtClean="0"/>
              <a:t>page 117</a:t>
            </a:r>
            <a:r>
              <a:rPr lang="en-US" dirty="0" smtClean="0"/>
              <a:t>:</a:t>
            </a:r>
          </a:p>
          <a:p>
            <a:pPr>
              <a:buFont typeface="Arial"/>
              <a:buChar char="•"/>
            </a:pPr>
            <a:r>
              <a:rPr lang="en-US" dirty="0" smtClean="0"/>
              <a:t>1 (a) </a:t>
            </a:r>
            <a:r>
              <a:rPr lang="en-US" dirty="0"/>
              <a:t>R</a:t>
            </a:r>
            <a:r>
              <a:rPr lang="en-US" dirty="0" smtClean="0"/>
              <a:t>ecall</a:t>
            </a:r>
          </a:p>
          <a:p>
            <a:pPr>
              <a:buFont typeface="Arial"/>
              <a:buChar char="•"/>
            </a:pPr>
            <a:r>
              <a:rPr lang="en-US" dirty="0" smtClean="0"/>
              <a:t>1 (b) Analyze Cause and Effect</a:t>
            </a:r>
          </a:p>
        </p:txBody>
      </p:sp>
    </p:spTree>
    <p:extLst>
      <p:ext uri="{BB962C8B-B14F-4D97-AF65-F5344CB8AC3E}">
        <p14:creationId xmlns:p14="http://schemas.microsoft.com/office/powerpoint/2010/main" val="871551985"/>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Chapter 4; Section </a:t>
            </a:r>
            <a:r>
              <a:rPr lang="en-US" dirty="0"/>
              <a:t>4</a:t>
            </a:r>
            <a:r>
              <a:rPr lang="en-US" dirty="0" smtClean="0"/>
              <a:t>: The Spread of New Ideas</a:t>
            </a:r>
          </a:p>
          <a:p>
            <a:pPr marL="0" indent="0">
              <a:buNone/>
            </a:pPr>
            <a:r>
              <a:rPr lang="en-US" dirty="0" smtClean="0"/>
              <a:t> Guided Reading and Discussion of Pages 118-123</a:t>
            </a:r>
          </a:p>
          <a:p>
            <a:pPr marL="0" indent="0">
              <a:buNone/>
            </a:pPr>
            <a:r>
              <a:rPr lang="en-US" dirty="0" smtClean="0"/>
              <a:t>Objectives: </a:t>
            </a:r>
          </a:p>
          <a:p>
            <a:pPr>
              <a:buFont typeface="Arial"/>
              <a:buChar char="•"/>
            </a:pPr>
            <a:r>
              <a:rPr lang="en-US" dirty="0" smtClean="0"/>
              <a:t>Identify the importance of education in colonial society</a:t>
            </a:r>
          </a:p>
          <a:p>
            <a:pPr>
              <a:buFont typeface="Arial"/>
              <a:buChar char="•"/>
            </a:pPr>
            <a:r>
              <a:rPr lang="en-US" dirty="0" smtClean="0"/>
              <a:t>Identify the Great Awakening </a:t>
            </a:r>
          </a:p>
          <a:p>
            <a:pPr>
              <a:buFont typeface="Arial"/>
              <a:buChar char="•"/>
            </a:pPr>
            <a:r>
              <a:rPr lang="en-US" dirty="0" smtClean="0"/>
              <a:t>Identify the Enlightenment</a:t>
            </a:r>
          </a:p>
          <a:p>
            <a:pPr marL="0" indent="0">
              <a:buNone/>
            </a:pPr>
            <a:r>
              <a:rPr lang="en-US" b="1" i="1" dirty="0" smtClean="0"/>
              <a:t>Essential Question:</a:t>
            </a:r>
          </a:p>
          <a:p>
            <a:pPr marL="0" indent="0">
              <a:buNone/>
            </a:pPr>
            <a:r>
              <a:rPr lang="en-US" b="1" i="1" dirty="0" smtClean="0"/>
              <a:t>How did ideas about religion and government influence colonial life?</a:t>
            </a:r>
            <a:endParaRPr lang="en-US" dirty="0" smtClean="0"/>
          </a:p>
        </p:txBody>
      </p:sp>
    </p:spTree>
    <p:extLst>
      <p:ext uri="{BB962C8B-B14F-4D97-AF65-F5344CB8AC3E}">
        <p14:creationId xmlns:p14="http://schemas.microsoft.com/office/powerpoint/2010/main" val="3864719228"/>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lnSpcReduction="10000"/>
          </a:bodyPr>
          <a:lstStyle/>
          <a:p>
            <a:pPr marL="0" indent="0">
              <a:buNone/>
            </a:pPr>
            <a:r>
              <a:rPr lang="en-US" dirty="0"/>
              <a:t>Chapter 4; Section 4: The Spread of New Ideas</a:t>
            </a:r>
          </a:p>
          <a:p>
            <a:pPr marL="0" indent="0">
              <a:buNone/>
            </a:pPr>
            <a:r>
              <a:rPr lang="en-US" dirty="0" smtClean="0"/>
              <a:t>Define these key terms:</a:t>
            </a:r>
          </a:p>
          <a:p>
            <a:pPr>
              <a:buFont typeface="Arial"/>
              <a:buChar char="•"/>
            </a:pPr>
            <a:r>
              <a:rPr lang="en-US" dirty="0" smtClean="0"/>
              <a:t>Public School</a:t>
            </a:r>
          </a:p>
          <a:p>
            <a:pPr>
              <a:buFont typeface="Arial"/>
              <a:buChar char="•"/>
            </a:pPr>
            <a:r>
              <a:rPr lang="en-US" dirty="0" smtClean="0"/>
              <a:t>Dame School</a:t>
            </a:r>
          </a:p>
          <a:p>
            <a:pPr>
              <a:buFont typeface="Arial"/>
              <a:buChar char="•"/>
            </a:pPr>
            <a:r>
              <a:rPr lang="en-US" dirty="0" smtClean="0"/>
              <a:t>Natural Rights (Human Right)</a:t>
            </a:r>
          </a:p>
          <a:p>
            <a:pPr>
              <a:buFont typeface="Arial"/>
              <a:buChar char="•"/>
            </a:pPr>
            <a:r>
              <a:rPr lang="en-US" dirty="0" smtClean="0"/>
              <a:t>Divine Right</a:t>
            </a:r>
          </a:p>
          <a:p>
            <a:pPr>
              <a:buFont typeface="Arial"/>
              <a:buChar char="•"/>
            </a:pPr>
            <a:r>
              <a:rPr lang="en-US" dirty="0" smtClean="0"/>
              <a:t>Separation of Powers</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1871766910"/>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lnSpcReduction="10000"/>
          </a:bodyPr>
          <a:lstStyle/>
          <a:p>
            <a:pPr marL="0" indent="0">
              <a:buNone/>
            </a:pPr>
            <a:r>
              <a:rPr lang="en-US" dirty="0"/>
              <a:t>Chapter 4; Section 4: The Spread of New Ideas</a:t>
            </a:r>
          </a:p>
          <a:p>
            <a:pPr marL="0" indent="0">
              <a:buNone/>
            </a:pPr>
            <a:r>
              <a:rPr lang="en-US" dirty="0" smtClean="0"/>
              <a:t>Divine Rights Versus Natural Rights: </a:t>
            </a:r>
            <a:r>
              <a:rPr lang="en-US" dirty="0" err="1" smtClean="0"/>
              <a:t>Pg</a:t>
            </a:r>
            <a:r>
              <a:rPr lang="en-US" dirty="0" smtClean="0"/>
              <a:t> 122</a:t>
            </a:r>
          </a:p>
          <a:p>
            <a:pPr marL="0" indent="0">
              <a:buNone/>
            </a:pPr>
            <a:r>
              <a:rPr lang="en-US" dirty="0" smtClean="0"/>
              <a:t>Put in Notebooks: Read, Discuss and Answer (a) &amp; (b) in Notebooks.</a:t>
            </a:r>
          </a:p>
          <a:p>
            <a:pPr marL="0" indent="0">
              <a:buNone/>
            </a:pPr>
            <a:r>
              <a:rPr lang="en-US" dirty="0" smtClean="0"/>
              <a:t>Read and Discuss: Pgs. 124 &amp; 125</a:t>
            </a:r>
          </a:p>
          <a:p>
            <a:pPr marL="0" indent="0">
              <a:buNone/>
            </a:pPr>
            <a:r>
              <a:rPr lang="en-US" i="1" dirty="0" smtClean="0"/>
              <a:t>How I Became a Printer </a:t>
            </a:r>
            <a:r>
              <a:rPr lang="en-US" dirty="0" smtClean="0"/>
              <a:t>by Benjamin Franklin</a:t>
            </a:r>
          </a:p>
          <a:p>
            <a:pPr marL="0" indent="0">
              <a:buNone/>
            </a:pPr>
            <a:r>
              <a:rPr lang="en-US" dirty="0" smtClean="0"/>
              <a:t>What plan did Franklin’s brother approve to keep publishing the newspaper after his confinement?</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1697879845"/>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lnSpcReduction="10000"/>
          </a:bodyPr>
          <a:lstStyle/>
          <a:p>
            <a:pPr marL="0" indent="0">
              <a:buNone/>
            </a:pPr>
            <a:r>
              <a:rPr lang="en-US" dirty="0"/>
              <a:t>Chapter 4; Section 4: The Spread of New Ideas</a:t>
            </a:r>
          </a:p>
          <a:p>
            <a:pPr marL="0" indent="0">
              <a:buNone/>
            </a:pPr>
            <a:r>
              <a:rPr lang="en-US" dirty="0" smtClean="0"/>
              <a:t>Homework/Assessment: In notebooks</a:t>
            </a:r>
          </a:p>
          <a:p>
            <a:pPr marL="0" indent="0">
              <a:buNone/>
            </a:pPr>
            <a:r>
              <a:rPr lang="en-US" dirty="0" smtClean="0"/>
              <a:t>Check your Progress on page 123:</a:t>
            </a:r>
          </a:p>
          <a:p>
            <a:pPr>
              <a:buFont typeface="Arial"/>
              <a:buChar char="•"/>
            </a:pPr>
            <a:r>
              <a:rPr lang="en-US" dirty="0" smtClean="0"/>
              <a:t>1 (a) </a:t>
            </a:r>
            <a:r>
              <a:rPr lang="en-US" dirty="0"/>
              <a:t>R</a:t>
            </a:r>
            <a:r>
              <a:rPr lang="en-US" dirty="0" smtClean="0"/>
              <a:t>ecall</a:t>
            </a:r>
          </a:p>
          <a:p>
            <a:pPr>
              <a:buFont typeface="Arial"/>
              <a:buChar char="•"/>
            </a:pPr>
            <a:r>
              <a:rPr lang="en-US" dirty="0" smtClean="0"/>
              <a:t>1 (b) Support Generalizations</a:t>
            </a:r>
          </a:p>
          <a:p>
            <a:pPr>
              <a:buFont typeface="Arial"/>
              <a:buChar char="•"/>
            </a:pPr>
            <a:r>
              <a:rPr lang="en-US" dirty="0" smtClean="0"/>
              <a:t>2 (a) Describe</a:t>
            </a:r>
          </a:p>
          <a:p>
            <a:pPr>
              <a:buFont typeface="Arial"/>
              <a:buChar char="•"/>
            </a:pPr>
            <a:r>
              <a:rPr lang="en-US" dirty="0" smtClean="0"/>
              <a:t>2 (b) Analyze Cause and Effect</a:t>
            </a:r>
          </a:p>
        </p:txBody>
      </p:sp>
    </p:spTree>
    <p:extLst>
      <p:ext uri="{BB962C8B-B14F-4D97-AF65-F5344CB8AC3E}">
        <p14:creationId xmlns:p14="http://schemas.microsoft.com/office/powerpoint/2010/main" val="1096499109"/>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a:bodyPr>
          <a:lstStyle/>
          <a:p>
            <a:pPr marL="0" indent="0">
              <a:buNone/>
            </a:pPr>
            <a:r>
              <a:rPr lang="en-US" dirty="0" smtClean="0"/>
              <a:t>Gilder Lehrman Institute of American History</a:t>
            </a:r>
            <a:endParaRPr lang="en-US" dirty="0"/>
          </a:p>
          <a:p>
            <a:pPr marL="0" indent="0">
              <a:buNone/>
            </a:pPr>
            <a:r>
              <a:rPr lang="en-US" dirty="0" smtClean="0"/>
              <a:t>Document Showcase: Arguments for </a:t>
            </a:r>
            <a:r>
              <a:rPr lang="en-US" dirty="0"/>
              <a:t>E</a:t>
            </a:r>
            <a:r>
              <a:rPr lang="en-US" dirty="0" smtClean="0"/>
              <a:t>ducating Women, 1735</a:t>
            </a:r>
          </a:p>
          <a:p>
            <a:pPr marL="0" indent="0">
              <a:buNone/>
            </a:pPr>
            <a:r>
              <a:rPr lang="en-US" dirty="0" smtClean="0"/>
              <a:t>Read and Discuss:</a:t>
            </a:r>
          </a:p>
          <a:p>
            <a:pPr>
              <a:buFont typeface="Arial"/>
              <a:buChar char="•"/>
            </a:pPr>
            <a:r>
              <a:rPr lang="en-US" dirty="0" smtClean="0"/>
              <a:t>Answer discussion questions </a:t>
            </a:r>
          </a:p>
        </p:txBody>
      </p:sp>
    </p:spTree>
    <p:extLst>
      <p:ext uri="{BB962C8B-B14F-4D97-AF65-F5344CB8AC3E}">
        <p14:creationId xmlns:p14="http://schemas.microsoft.com/office/powerpoint/2010/main" val="4045808111"/>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a:bodyPr>
          <a:lstStyle/>
          <a:p>
            <a:pPr marL="0" indent="0">
              <a:buNone/>
            </a:pPr>
            <a:r>
              <a:rPr lang="en-US" dirty="0" smtClean="0"/>
              <a:t>Gilder Lehrman Institute of American History</a:t>
            </a:r>
            <a:endParaRPr lang="en-US" dirty="0"/>
          </a:p>
          <a:p>
            <a:pPr marL="0" indent="0">
              <a:buNone/>
            </a:pPr>
            <a:r>
              <a:rPr lang="en-US" dirty="0" smtClean="0"/>
              <a:t>Document Showcase: A Report on the Reaction to the Stamp Act, 1765</a:t>
            </a:r>
          </a:p>
          <a:p>
            <a:pPr marL="0" indent="0">
              <a:buNone/>
            </a:pPr>
            <a:r>
              <a:rPr lang="en-US" dirty="0" smtClean="0"/>
              <a:t>Read and Discuss:</a:t>
            </a:r>
          </a:p>
          <a:p>
            <a:pPr>
              <a:buFont typeface="Arial"/>
              <a:buChar char="•"/>
            </a:pPr>
            <a:r>
              <a:rPr lang="en-US" dirty="0" smtClean="0"/>
              <a:t>Answer discussion questions </a:t>
            </a:r>
          </a:p>
        </p:txBody>
      </p:sp>
    </p:spTree>
    <p:extLst>
      <p:ext uri="{BB962C8B-B14F-4D97-AF65-F5344CB8AC3E}">
        <p14:creationId xmlns:p14="http://schemas.microsoft.com/office/powerpoint/2010/main" val="759950348"/>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Chapter 5; Section </a:t>
            </a:r>
            <a:r>
              <a:rPr lang="en-US" dirty="0"/>
              <a:t>1</a:t>
            </a:r>
            <a:r>
              <a:rPr lang="en-US" dirty="0" smtClean="0"/>
              <a:t>: Trouble on the Frontier</a:t>
            </a:r>
          </a:p>
          <a:p>
            <a:pPr marL="0" indent="0">
              <a:buNone/>
            </a:pPr>
            <a:r>
              <a:rPr lang="en-US" dirty="0" smtClean="0"/>
              <a:t> Guided Reading and Discussion of Pages 140-144</a:t>
            </a:r>
          </a:p>
          <a:p>
            <a:pPr marL="0" indent="0">
              <a:buNone/>
            </a:pPr>
            <a:r>
              <a:rPr lang="en-US" dirty="0" smtClean="0"/>
              <a:t>Objectives: </a:t>
            </a:r>
          </a:p>
          <a:p>
            <a:pPr>
              <a:buFont typeface="Arial"/>
              <a:buChar char="•"/>
            </a:pPr>
            <a:r>
              <a:rPr lang="en-US" dirty="0" smtClean="0"/>
              <a:t>Identify the effect of the French and Indian War on the 13 Colonies</a:t>
            </a:r>
          </a:p>
          <a:p>
            <a:pPr>
              <a:buFont typeface="Arial"/>
              <a:buChar char="•"/>
            </a:pPr>
            <a:r>
              <a:rPr lang="en-US" dirty="0" smtClean="0"/>
              <a:t>Identify the local connection to the French Indian War.</a:t>
            </a:r>
          </a:p>
          <a:p>
            <a:pPr marL="0" indent="0">
              <a:buNone/>
            </a:pPr>
            <a:r>
              <a:rPr lang="en-US" b="1" i="1" dirty="0" smtClean="0"/>
              <a:t>Essential Question:</a:t>
            </a:r>
          </a:p>
          <a:p>
            <a:pPr marL="0" indent="0">
              <a:buNone/>
            </a:pPr>
            <a:r>
              <a:rPr lang="en-US" b="1" i="1" dirty="0" smtClean="0"/>
              <a:t>How did the British gain French Territory in North America?</a:t>
            </a:r>
            <a:endParaRPr lang="en-US" dirty="0" smtClean="0"/>
          </a:p>
        </p:txBody>
      </p:sp>
    </p:spTree>
    <p:extLst>
      <p:ext uri="{BB962C8B-B14F-4D97-AF65-F5344CB8AC3E}">
        <p14:creationId xmlns:p14="http://schemas.microsoft.com/office/powerpoint/2010/main" val="2202855114"/>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a:bodyPr>
          <a:lstStyle/>
          <a:p>
            <a:pPr marL="0" indent="0">
              <a:buNone/>
            </a:pPr>
            <a:r>
              <a:rPr lang="en-US" dirty="0"/>
              <a:t>Chapter 5; Section 1: Trouble on the Frontier</a:t>
            </a:r>
          </a:p>
          <a:p>
            <a:pPr marL="0" indent="0">
              <a:buNone/>
            </a:pPr>
            <a:r>
              <a:rPr lang="en-US" dirty="0" smtClean="0"/>
              <a:t>Define these key terms:</a:t>
            </a:r>
          </a:p>
          <a:p>
            <a:pPr>
              <a:buFont typeface="Arial"/>
              <a:buChar char="•"/>
            </a:pPr>
            <a:r>
              <a:rPr lang="en-US" dirty="0" smtClean="0"/>
              <a:t>Militia</a:t>
            </a:r>
          </a:p>
          <a:p>
            <a:pPr>
              <a:buFont typeface="Arial"/>
              <a:buChar char="•"/>
            </a:pPr>
            <a:r>
              <a:rPr lang="en-US" dirty="0" smtClean="0"/>
              <a:t>Cede</a:t>
            </a:r>
          </a:p>
          <a:p>
            <a:pPr>
              <a:buFont typeface="Arial"/>
              <a:buChar char="•"/>
            </a:pPr>
            <a:r>
              <a:rPr lang="en-US" dirty="0" smtClean="0"/>
              <a:t>Alliance</a:t>
            </a:r>
          </a:p>
          <a:p>
            <a:pPr marL="0" indent="0">
              <a:buNone/>
            </a:pPr>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313289888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Themes of Geography</a:t>
            </a:r>
            <a:endParaRPr lang="en-US" dirty="0"/>
          </a:p>
        </p:txBody>
      </p:sp>
      <p:sp>
        <p:nvSpPr>
          <p:cNvPr id="3" name="Content Placeholder 2"/>
          <p:cNvSpPr>
            <a:spLocks noGrp="1"/>
          </p:cNvSpPr>
          <p:nvPr>
            <p:ph idx="1"/>
          </p:nvPr>
        </p:nvSpPr>
        <p:spPr/>
        <p:txBody>
          <a:bodyPr/>
          <a:lstStyle/>
          <a:p>
            <a:pPr marL="0" indent="0">
              <a:buNone/>
            </a:pPr>
            <a:r>
              <a:rPr lang="en-US" sz="4000" b="1" dirty="0"/>
              <a:t>Human-Environment Interaction </a:t>
            </a:r>
            <a:r>
              <a:rPr lang="en-US" b="1" dirty="0"/>
              <a:t> </a:t>
            </a:r>
            <a:endParaRPr lang="en-US" dirty="0"/>
          </a:p>
          <a:p>
            <a:pPr marL="0" indent="0">
              <a:buNone/>
            </a:pPr>
            <a:r>
              <a:rPr lang="en-US" dirty="0"/>
              <a:t>Human-environment interaction looks at the relationships between people and their environment; how people adapt to the environment and how they change it. </a:t>
            </a:r>
          </a:p>
          <a:p>
            <a:pPr marL="0" indent="0">
              <a:buNone/>
            </a:pPr>
            <a:r>
              <a:rPr lang="en-US" b="1" i="1" u="sng" dirty="0"/>
              <a:t>How do people modify the environment? </a:t>
            </a:r>
            <a:r>
              <a:rPr lang="en-US" i="1" dirty="0"/>
              <a:t>(Example: The ancient Egyptians built irrigation ditches to help water the crops. In modern times, Egypt built a dam to control the flood waters of the Nile River.) </a:t>
            </a:r>
          </a:p>
        </p:txBody>
      </p:sp>
    </p:spTree>
    <p:extLst>
      <p:ext uri="{BB962C8B-B14F-4D97-AF65-F5344CB8AC3E}">
        <p14:creationId xmlns:p14="http://schemas.microsoft.com/office/powerpoint/2010/main" val="2482400431"/>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p:txBody>
          <a:bodyPr>
            <a:normAutofit lnSpcReduction="10000"/>
          </a:bodyPr>
          <a:lstStyle/>
          <a:p>
            <a:pPr marL="0" indent="0">
              <a:buNone/>
            </a:pPr>
            <a:r>
              <a:rPr lang="en-US" dirty="0"/>
              <a:t>Chapter 5; Section 1: Trouble on the Frontier</a:t>
            </a:r>
          </a:p>
          <a:p>
            <a:pPr marL="0" indent="0">
              <a:buNone/>
            </a:pPr>
            <a:r>
              <a:rPr lang="en-US" dirty="0" smtClean="0"/>
              <a:t>Homework/Assessment: In notebooks</a:t>
            </a:r>
          </a:p>
          <a:p>
            <a:pPr marL="0" indent="0">
              <a:buNone/>
            </a:pPr>
            <a:r>
              <a:rPr lang="en-US" dirty="0" smtClean="0"/>
              <a:t>Reading Political Cartoons page 141.</a:t>
            </a:r>
          </a:p>
          <a:p>
            <a:pPr marL="0" indent="0">
              <a:buNone/>
            </a:pPr>
            <a:r>
              <a:rPr lang="en-US" dirty="0" smtClean="0"/>
              <a:t>Map Master </a:t>
            </a:r>
            <a:r>
              <a:rPr lang="en-US" smtClean="0"/>
              <a:t>page 142.</a:t>
            </a:r>
            <a:endParaRPr lang="en-US" dirty="0" smtClean="0"/>
          </a:p>
          <a:p>
            <a:pPr marL="0" indent="0">
              <a:buNone/>
            </a:pPr>
            <a:r>
              <a:rPr lang="en-US" dirty="0" smtClean="0"/>
              <a:t>Check your Progress on page 144:</a:t>
            </a:r>
          </a:p>
          <a:p>
            <a:pPr>
              <a:buFont typeface="Arial"/>
              <a:buChar char="•"/>
            </a:pPr>
            <a:r>
              <a:rPr lang="en-US" dirty="0" smtClean="0"/>
              <a:t>1 (a) Summarize</a:t>
            </a:r>
          </a:p>
          <a:p>
            <a:pPr>
              <a:buFont typeface="Arial"/>
              <a:buChar char="•"/>
            </a:pPr>
            <a:r>
              <a:rPr lang="en-US" dirty="0" smtClean="0"/>
              <a:t>1 (b) Detect Points of view</a:t>
            </a:r>
          </a:p>
          <a:p>
            <a:pPr marL="0" indent="0">
              <a:buNone/>
            </a:pPr>
            <a:endParaRPr lang="en-US" dirty="0" smtClean="0"/>
          </a:p>
        </p:txBody>
      </p:sp>
    </p:spTree>
    <p:extLst>
      <p:ext uri="{BB962C8B-B14F-4D97-AF65-F5344CB8AC3E}">
        <p14:creationId xmlns:p14="http://schemas.microsoft.com/office/powerpoint/2010/main" val="3551215700"/>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838086"/>
          </a:xfrm>
        </p:spPr>
        <p:txBody>
          <a:bodyPr>
            <a:normAutofit fontScale="92500"/>
          </a:bodyPr>
          <a:lstStyle/>
          <a:p>
            <a:pPr marL="0" indent="0">
              <a:buNone/>
            </a:pPr>
            <a:r>
              <a:rPr lang="en-US" dirty="0" smtClean="0"/>
              <a:t>Chapter 5; Section </a:t>
            </a:r>
            <a:r>
              <a:rPr lang="en-US" dirty="0"/>
              <a:t>2</a:t>
            </a:r>
            <a:r>
              <a:rPr lang="en-US" dirty="0" smtClean="0"/>
              <a:t>: The Colonist Resist Tighter Control</a:t>
            </a:r>
          </a:p>
          <a:p>
            <a:pPr marL="0" indent="0">
              <a:buNone/>
            </a:pPr>
            <a:r>
              <a:rPr lang="en-US" dirty="0" smtClean="0"/>
              <a:t> Guided Reading and Discussion of Pages 145-149</a:t>
            </a:r>
          </a:p>
          <a:p>
            <a:pPr marL="0" indent="0">
              <a:buNone/>
            </a:pPr>
            <a:r>
              <a:rPr lang="en-US" dirty="0" smtClean="0"/>
              <a:t>Objectives: </a:t>
            </a:r>
          </a:p>
          <a:p>
            <a:pPr>
              <a:buFont typeface="Arial"/>
              <a:buChar char="•"/>
            </a:pPr>
            <a:r>
              <a:rPr lang="en-US" dirty="0" smtClean="0"/>
              <a:t>Identify what were the terms of the Proclamation of 1763 </a:t>
            </a:r>
          </a:p>
          <a:p>
            <a:pPr>
              <a:buFont typeface="Arial"/>
              <a:buChar char="•"/>
            </a:pPr>
            <a:r>
              <a:rPr lang="en-US" dirty="0"/>
              <a:t>Identify why the British imposed new taxes on the American Colonist</a:t>
            </a:r>
          </a:p>
          <a:p>
            <a:pPr marL="0" indent="0">
              <a:buNone/>
            </a:pPr>
            <a:r>
              <a:rPr lang="en-US" b="1" i="1" dirty="0" smtClean="0"/>
              <a:t>Essential Question:</a:t>
            </a:r>
          </a:p>
          <a:p>
            <a:pPr marL="0" indent="0">
              <a:buNone/>
            </a:pPr>
            <a:r>
              <a:rPr lang="en-US" b="1" i="1" dirty="0" smtClean="0"/>
              <a:t>How did the French and Indian War draw colonist closer together but increase the tension with Britain ?</a:t>
            </a:r>
            <a:endParaRPr lang="en-US" dirty="0" smtClean="0"/>
          </a:p>
        </p:txBody>
      </p:sp>
    </p:spTree>
    <p:extLst>
      <p:ext uri="{BB962C8B-B14F-4D97-AF65-F5344CB8AC3E}">
        <p14:creationId xmlns:p14="http://schemas.microsoft.com/office/powerpoint/2010/main" val="2682633534"/>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670019"/>
          </a:xfrm>
        </p:spPr>
        <p:txBody>
          <a:bodyPr>
            <a:normAutofit/>
          </a:bodyPr>
          <a:lstStyle/>
          <a:p>
            <a:pPr marL="0" indent="0">
              <a:buNone/>
            </a:pPr>
            <a:r>
              <a:rPr lang="en-US" dirty="0"/>
              <a:t>Chapter 5; Section 2: The Colonist Resist Tighter Control</a:t>
            </a:r>
          </a:p>
          <a:p>
            <a:pPr marL="0" indent="0">
              <a:buNone/>
            </a:pPr>
            <a:r>
              <a:rPr lang="en-US" dirty="0" smtClean="0"/>
              <a:t>Define these key terms:</a:t>
            </a:r>
          </a:p>
          <a:p>
            <a:pPr>
              <a:buFont typeface="Arial"/>
              <a:buChar char="•"/>
            </a:pPr>
            <a:r>
              <a:rPr lang="en-US" dirty="0" smtClean="0"/>
              <a:t>Boycott</a:t>
            </a:r>
          </a:p>
          <a:p>
            <a:pPr>
              <a:buFont typeface="Arial"/>
              <a:buChar char="•"/>
            </a:pPr>
            <a:r>
              <a:rPr lang="en-US" dirty="0" smtClean="0"/>
              <a:t>Petition</a:t>
            </a:r>
          </a:p>
          <a:p>
            <a:pPr>
              <a:buFont typeface="Arial"/>
              <a:buChar char="•"/>
            </a:pPr>
            <a:r>
              <a:rPr lang="en-US" dirty="0" smtClean="0"/>
              <a:t>Writs of Assistance</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3015468296"/>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688693"/>
          </a:xfrm>
        </p:spPr>
        <p:txBody>
          <a:bodyPr>
            <a:normAutofit fontScale="92500" lnSpcReduction="20000"/>
          </a:bodyPr>
          <a:lstStyle/>
          <a:p>
            <a:pPr marL="0" indent="0">
              <a:buNone/>
            </a:pPr>
            <a:r>
              <a:rPr lang="en-US" dirty="0"/>
              <a:t>Chapter 5; Section 2: The Colonist Resist Tighter Control</a:t>
            </a:r>
          </a:p>
          <a:p>
            <a:pPr marL="0" indent="0">
              <a:buNone/>
            </a:pPr>
            <a:r>
              <a:rPr lang="en-US" dirty="0" smtClean="0"/>
              <a:t>Homework/Assessment: In notebooks</a:t>
            </a:r>
          </a:p>
          <a:p>
            <a:pPr marL="0" indent="0">
              <a:buNone/>
            </a:pPr>
            <a:r>
              <a:rPr lang="en-US" dirty="0"/>
              <a:t>Notes: Page 146</a:t>
            </a:r>
          </a:p>
          <a:p>
            <a:pPr marL="0" indent="0">
              <a:buNone/>
            </a:pPr>
            <a:r>
              <a:rPr lang="en-US" dirty="0"/>
              <a:t>Effects of the French and Indian </a:t>
            </a:r>
            <a:r>
              <a:rPr lang="en-US" dirty="0" smtClean="0"/>
              <a:t>War; Answer A </a:t>
            </a:r>
            <a:r>
              <a:rPr lang="en-US" smtClean="0"/>
              <a:t>&amp; B</a:t>
            </a:r>
            <a:endParaRPr lang="en-US" dirty="0"/>
          </a:p>
          <a:p>
            <a:pPr marL="0" indent="0">
              <a:buNone/>
            </a:pPr>
            <a:r>
              <a:rPr lang="en-US" dirty="0" smtClean="0"/>
              <a:t>Check your Progress on page 144:</a:t>
            </a:r>
          </a:p>
          <a:p>
            <a:pPr>
              <a:buFont typeface="Arial"/>
              <a:buChar char="•"/>
            </a:pPr>
            <a:r>
              <a:rPr lang="en-US" dirty="0" smtClean="0"/>
              <a:t>1 (a) Recall</a:t>
            </a:r>
          </a:p>
          <a:p>
            <a:pPr>
              <a:buFont typeface="Arial"/>
              <a:buChar char="•"/>
            </a:pPr>
            <a:r>
              <a:rPr lang="en-US" dirty="0" smtClean="0"/>
              <a:t>1 (b) Apply Information</a:t>
            </a:r>
          </a:p>
          <a:p>
            <a:pPr>
              <a:buFont typeface="Arial"/>
              <a:buChar char="•"/>
            </a:pPr>
            <a:r>
              <a:rPr lang="en-US" dirty="0" smtClean="0"/>
              <a:t>2 (a) Describe</a:t>
            </a:r>
          </a:p>
          <a:p>
            <a:pPr>
              <a:buFont typeface="Arial"/>
              <a:buChar char="•"/>
            </a:pPr>
            <a:r>
              <a:rPr lang="en-US" dirty="0" smtClean="0"/>
              <a:t>2 (b) Detect points of View</a:t>
            </a:r>
          </a:p>
          <a:p>
            <a:pPr marL="0" indent="0">
              <a:buNone/>
            </a:pPr>
            <a:endParaRPr lang="en-US" dirty="0" smtClean="0"/>
          </a:p>
        </p:txBody>
      </p:sp>
    </p:spTree>
    <p:extLst>
      <p:ext uri="{BB962C8B-B14F-4D97-AF65-F5344CB8AC3E}">
        <p14:creationId xmlns:p14="http://schemas.microsoft.com/office/powerpoint/2010/main" val="352959419"/>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688693"/>
          </a:xfrm>
        </p:spPr>
        <p:txBody>
          <a:bodyPr>
            <a:normAutofit/>
          </a:bodyPr>
          <a:lstStyle/>
          <a:p>
            <a:pPr marL="0" indent="0">
              <a:buNone/>
            </a:pPr>
            <a:r>
              <a:rPr lang="en-US" dirty="0"/>
              <a:t>Chapter 5; Section 2: The Colonist Resist Tighter Control</a:t>
            </a:r>
          </a:p>
          <a:p>
            <a:pPr marL="0" indent="0">
              <a:buNone/>
            </a:pPr>
            <a:r>
              <a:rPr lang="en-US" dirty="0" smtClean="0"/>
              <a:t>Homework/Assessment: </a:t>
            </a:r>
          </a:p>
          <a:p>
            <a:pPr marL="0" indent="0">
              <a:buNone/>
            </a:pPr>
            <a:r>
              <a:rPr lang="en-US" dirty="0" smtClean="0"/>
              <a:t>SHEG: Stamp Act Documents</a:t>
            </a:r>
            <a:endParaRPr lang="en-US" dirty="0"/>
          </a:p>
          <a:p>
            <a:pPr marL="0" indent="0">
              <a:buNone/>
            </a:pPr>
            <a:endParaRPr lang="en-US" dirty="0" smtClean="0"/>
          </a:p>
          <a:p>
            <a:pPr marL="0" indent="0">
              <a:buNone/>
            </a:pPr>
            <a:endParaRPr lang="en-US" dirty="0"/>
          </a:p>
          <a:p>
            <a:pPr marL="0" indent="0">
              <a:buNone/>
            </a:pPr>
            <a:r>
              <a:rPr lang="en-US" dirty="0" smtClean="0"/>
              <a:t>SHEG: Loyalist Documents</a:t>
            </a:r>
          </a:p>
        </p:txBody>
      </p:sp>
    </p:spTree>
    <p:extLst>
      <p:ext uri="{BB962C8B-B14F-4D97-AF65-F5344CB8AC3E}">
        <p14:creationId xmlns:p14="http://schemas.microsoft.com/office/powerpoint/2010/main" val="3236573717"/>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838086"/>
          </a:xfrm>
        </p:spPr>
        <p:txBody>
          <a:bodyPr>
            <a:normAutofit fontScale="92500"/>
          </a:bodyPr>
          <a:lstStyle/>
          <a:p>
            <a:pPr marL="0" indent="0">
              <a:buNone/>
            </a:pPr>
            <a:r>
              <a:rPr lang="en-US" dirty="0" smtClean="0"/>
              <a:t>Chapter 5; Section </a:t>
            </a:r>
            <a:r>
              <a:rPr lang="en-US" dirty="0"/>
              <a:t>3</a:t>
            </a:r>
            <a:r>
              <a:rPr lang="en-US" dirty="0" smtClean="0"/>
              <a:t>: From Protest to Rebellion</a:t>
            </a:r>
          </a:p>
          <a:p>
            <a:pPr marL="0" indent="0">
              <a:buNone/>
            </a:pPr>
            <a:r>
              <a:rPr lang="en-US" dirty="0" smtClean="0"/>
              <a:t> Guided Reading and Discussion of Pages 150-153</a:t>
            </a:r>
          </a:p>
          <a:p>
            <a:pPr marL="0" indent="0">
              <a:buNone/>
            </a:pPr>
            <a:r>
              <a:rPr lang="en-US" dirty="0" smtClean="0"/>
              <a:t>Objectives: </a:t>
            </a:r>
          </a:p>
          <a:p>
            <a:pPr>
              <a:buFont typeface="Arial"/>
              <a:buChar char="•"/>
            </a:pPr>
            <a:r>
              <a:rPr lang="en-US" dirty="0" smtClean="0"/>
              <a:t>Identify how the Boston Colonists showed their opposition to the Tea Act. </a:t>
            </a:r>
          </a:p>
          <a:p>
            <a:pPr>
              <a:buFont typeface="Arial"/>
              <a:buChar char="•"/>
            </a:pPr>
            <a:r>
              <a:rPr lang="en-US" dirty="0"/>
              <a:t>Identify </a:t>
            </a:r>
            <a:r>
              <a:rPr lang="en-US" dirty="0" smtClean="0"/>
              <a:t>what the 1</a:t>
            </a:r>
            <a:r>
              <a:rPr lang="en-US" baseline="30000" dirty="0" smtClean="0"/>
              <a:t>st</a:t>
            </a:r>
            <a:r>
              <a:rPr lang="en-US" dirty="0" smtClean="0"/>
              <a:t> Continental Congress Accomplished</a:t>
            </a:r>
            <a:endParaRPr lang="en-US" dirty="0"/>
          </a:p>
          <a:p>
            <a:pPr marL="0" indent="0">
              <a:buNone/>
            </a:pPr>
            <a:r>
              <a:rPr lang="en-US" b="1" i="1" dirty="0" smtClean="0"/>
              <a:t>Essential Question:</a:t>
            </a:r>
          </a:p>
          <a:p>
            <a:pPr marL="0" indent="0">
              <a:buNone/>
            </a:pPr>
            <a:r>
              <a:rPr lang="en-US" b="1" i="1" dirty="0" smtClean="0"/>
              <a:t>How did the British tax policies move the colonists closer to rebellion?</a:t>
            </a:r>
            <a:endParaRPr lang="en-US" dirty="0" smtClean="0"/>
          </a:p>
        </p:txBody>
      </p:sp>
    </p:spTree>
    <p:extLst>
      <p:ext uri="{BB962C8B-B14F-4D97-AF65-F5344CB8AC3E}">
        <p14:creationId xmlns:p14="http://schemas.microsoft.com/office/powerpoint/2010/main" val="325351147"/>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670019"/>
          </a:xfrm>
        </p:spPr>
        <p:txBody>
          <a:bodyPr>
            <a:normAutofit/>
          </a:bodyPr>
          <a:lstStyle/>
          <a:p>
            <a:pPr marL="0" indent="0">
              <a:buNone/>
            </a:pPr>
            <a:r>
              <a:rPr lang="en-US" dirty="0"/>
              <a:t>Chapter 5; Section 3: From Protest to Rebellion</a:t>
            </a:r>
          </a:p>
          <a:p>
            <a:pPr marL="0" indent="0">
              <a:buNone/>
            </a:pPr>
            <a:r>
              <a:rPr lang="en-US" dirty="0" smtClean="0"/>
              <a:t>Define these key terms:</a:t>
            </a:r>
          </a:p>
          <a:p>
            <a:pPr>
              <a:buFont typeface="Arial"/>
              <a:buChar char="•"/>
            </a:pPr>
            <a:r>
              <a:rPr lang="en-US" dirty="0" smtClean="0"/>
              <a:t>Monopoly</a:t>
            </a:r>
          </a:p>
          <a:p>
            <a:pPr>
              <a:buFont typeface="Arial"/>
              <a:buChar char="•"/>
            </a:pPr>
            <a:r>
              <a:rPr lang="en-US" dirty="0" smtClean="0"/>
              <a:t>Repeal</a:t>
            </a:r>
          </a:p>
          <a:p>
            <a:pPr>
              <a:buFont typeface="Arial"/>
              <a:buChar char="•"/>
            </a:pPr>
            <a:r>
              <a:rPr lang="en-US" dirty="0" smtClean="0"/>
              <a:t>Minuteman</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58485524"/>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688693"/>
          </a:xfrm>
        </p:spPr>
        <p:txBody>
          <a:bodyPr>
            <a:normAutofit/>
          </a:bodyPr>
          <a:lstStyle/>
          <a:p>
            <a:pPr marL="0" indent="0">
              <a:buNone/>
            </a:pPr>
            <a:r>
              <a:rPr lang="en-US" dirty="0"/>
              <a:t>Chapter 5; Section 3: From Protest to Rebellion</a:t>
            </a:r>
          </a:p>
          <a:p>
            <a:pPr marL="0" indent="0">
              <a:buNone/>
            </a:pPr>
            <a:r>
              <a:rPr lang="en-US" dirty="0" smtClean="0"/>
              <a:t>Homework/Assessment: In notebooks</a:t>
            </a:r>
          </a:p>
          <a:p>
            <a:pPr marL="0" indent="0">
              <a:buNone/>
            </a:pPr>
            <a:r>
              <a:rPr lang="en-US" dirty="0" smtClean="0"/>
              <a:t>Check your Progress on page 153:</a:t>
            </a:r>
          </a:p>
          <a:p>
            <a:pPr>
              <a:buFont typeface="Arial"/>
              <a:buChar char="•"/>
            </a:pPr>
            <a:r>
              <a:rPr lang="en-US" dirty="0" smtClean="0"/>
              <a:t>1 (a) Recall</a:t>
            </a:r>
          </a:p>
          <a:p>
            <a:pPr>
              <a:buFont typeface="Arial"/>
              <a:buChar char="•"/>
            </a:pPr>
            <a:r>
              <a:rPr lang="en-US" dirty="0" smtClean="0"/>
              <a:t>1 (b) Identify Alternatives</a:t>
            </a:r>
          </a:p>
          <a:p>
            <a:pPr>
              <a:buFont typeface="Arial"/>
              <a:buChar char="•"/>
            </a:pPr>
            <a:r>
              <a:rPr lang="en-US" dirty="0" smtClean="0"/>
              <a:t>2 (a) Summarize</a:t>
            </a:r>
          </a:p>
          <a:p>
            <a:pPr>
              <a:buFont typeface="Arial"/>
              <a:buChar char="•"/>
            </a:pPr>
            <a:r>
              <a:rPr lang="en-US" dirty="0" smtClean="0"/>
              <a:t>2 (b) Apply Information</a:t>
            </a:r>
          </a:p>
          <a:p>
            <a:pPr marL="0" indent="0">
              <a:buNone/>
            </a:pPr>
            <a:endParaRPr lang="en-US" dirty="0" smtClean="0"/>
          </a:p>
        </p:txBody>
      </p:sp>
    </p:spTree>
    <p:extLst>
      <p:ext uri="{BB962C8B-B14F-4D97-AF65-F5344CB8AC3E}">
        <p14:creationId xmlns:p14="http://schemas.microsoft.com/office/powerpoint/2010/main" val="1686689079"/>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838086"/>
          </a:xfrm>
        </p:spPr>
        <p:txBody>
          <a:bodyPr>
            <a:normAutofit/>
          </a:bodyPr>
          <a:lstStyle/>
          <a:p>
            <a:pPr marL="0" indent="0">
              <a:buNone/>
            </a:pPr>
            <a:r>
              <a:rPr lang="en-US" dirty="0" smtClean="0"/>
              <a:t>Chapter 5; Section </a:t>
            </a:r>
            <a:r>
              <a:rPr lang="en-US" dirty="0"/>
              <a:t>4</a:t>
            </a:r>
            <a:r>
              <a:rPr lang="en-US" dirty="0" smtClean="0"/>
              <a:t>: The War Begins</a:t>
            </a:r>
          </a:p>
          <a:p>
            <a:pPr marL="0" indent="0">
              <a:buNone/>
            </a:pPr>
            <a:r>
              <a:rPr lang="en-US" dirty="0" smtClean="0"/>
              <a:t> Guided Reading and Discussion of Pages 156-161</a:t>
            </a:r>
          </a:p>
          <a:p>
            <a:pPr marL="0" indent="0">
              <a:buNone/>
            </a:pPr>
            <a:r>
              <a:rPr lang="en-US" dirty="0" smtClean="0"/>
              <a:t>Objectives: </a:t>
            </a:r>
          </a:p>
          <a:p>
            <a:pPr>
              <a:buFont typeface="Arial"/>
              <a:buChar char="•"/>
            </a:pPr>
            <a:r>
              <a:rPr lang="en-US" dirty="0" smtClean="0"/>
              <a:t>Identify the divided loyalties of the colonists</a:t>
            </a:r>
          </a:p>
          <a:p>
            <a:pPr>
              <a:buFont typeface="Arial"/>
              <a:buChar char="•"/>
            </a:pPr>
            <a:r>
              <a:rPr lang="en-US" dirty="0"/>
              <a:t>Identify </a:t>
            </a:r>
            <a:r>
              <a:rPr lang="en-US" dirty="0" smtClean="0"/>
              <a:t>what the 2</a:t>
            </a:r>
            <a:r>
              <a:rPr lang="en-US" baseline="30000" dirty="0" smtClean="0"/>
              <a:t>nd</a:t>
            </a:r>
            <a:r>
              <a:rPr lang="en-US" dirty="0" smtClean="0"/>
              <a:t> Continental Congress Accomplished</a:t>
            </a:r>
            <a:endParaRPr lang="en-US" dirty="0"/>
          </a:p>
          <a:p>
            <a:pPr marL="0" indent="0">
              <a:buNone/>
            </a:pPr>
            <a:r>
              <a:rPr lang="en-US" b="1" i="1" dirty="0" smtClean="0"/>
              <a:t>Essential Question:</a:t>
            </a:r>
          </a:p>
          <a:p>
            <a:pPr marL="0" indent="0">
              <a:buNone/>
            </a:pPr>
            <a:r>
              <a:rPr lang="en-US" b="1" i="1" dirty="0" smtClean="0"/>
              <a:t>How did the American Revolution begin?</a:t>
            </a:r>
            <a:endParaRPr lang="en-US" dirty="0" smtClean="0"/>
          </a:p>
        </p:txBody>
      </p:sp>
    </p:spTree>
    <p:extLst>
      <p:ext uri="{BB962C8B-B14F-4D97-AF65-F5344CB8AC3E}">
        <p14:creationId xmlns:p14="http://schemas.microsoft.com/office/powerpoint/2010/main" val="488554499"/>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670019"/>
          </a:xfrm>
        </p:spPr>
        <p:txBody>
          <a:bodyPr>
            <a:normAutofit/>
          </a:bodyPr>
          <a:lstStyle/>
          <a:p>
            <a:pPr marL="0" indent="0">
              <a:buNone/>
            </a:pPr>
            <a:r>
              <a:rPr lang="en-US" dirty="0"/>
              <a:t>Chapter 5; Section 4: The War Begins</a:t>
            </a:r>
          </a:p>
          <a:p>
            <a:pPr marL="0" indent="0">
              <a:buNone/>
            </a:pPr>
            <a:r>
              <a:rPr lang="en-US" dirty="0" smtClean="0"/>
              <a:t>Define these key terms:</a:t>
            </a:r>
          </a:p>
          <a:p>
            <a:pPr>
              <a:buFont typeface="Arial"/>
              <a:buChar char="•"/>
            </a:pPr>
            <a:r>
              <a:rPr lang="en-US" smtClean="0"/>
              <a:t>Blockade</a:t>
            </a:r>
            <a:endParaRPr lang="en-US" dirty="0" smtClean="0"/>
          </a:p>
          <a:p>
            <a:pPr>
              <a:buFont typeface="Arial"/>
              <a:buChar char="•"/>
            </a:pPr>
            <a:r>
              <a:rPr lang="en-US" dirty="0" smtClean="0"/>
              <a:t>Mercenary</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88345502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Themes of Geography</a:t>
            </a:r>
            <a:endParaRPr lang="en-US" dirty="0"/>
          </a:p>
        </p:txBody>
      </p:sp>
      <p:sp>
        <p:nvSpPr>
          <p:cNvPr id="3" name="Content Placeholder 2"/>
          <p:cNvSpPr>
            <a:spLocks noGrp="1"/>
          </p:cNvSpPr>
          <p:nvPr>
            <p:ph idx="1"/>
          </p:nvPr>
        </p:nvSpPr>
        <p:spPr/>
        <p:txBody>
          <a:bodyPr/>
          <a:lstStyle/>
          <a:p>
            <a:pPr marL="0" indent="0">
              <a:buNone/>
            </a:pPr>
            <a:r>
              <a:rPr lang="en-US" sz="4000" b="1" dirty="0"/>
              <a:t>Human-Environment Interaction </a:t>
            </a:r>
            <a:r>
              <a:rPr lang="en-US" b="1" dirty="0"/>
              <a:t> </a:t>
            </a:r>
            <a:endParaRPr lang="en-US" dirty="0"/>
          </a:p>
          <a:p>
            <a:pPr marL="0" indent="0">
              <a:buNone/>
            </a:pPr>
            <a:r>
              <a:rPr lang="en-US" dirty="0"/>
              <a:t>Human-environment interaction looks at the relationships between people and their environment; how people adapt to the environment and how they change it. </a:t>
            </a:r>
          </a:p>
          <a:p>
            <a:pPr marL="0" indent="0">
              <a:buNone/>
            </a:pPr>
            <a:r>
              <a:rPr lang="en-US" i="1" u="sng" dirty="0"/>
              <a:t>How to people adapt to the environment? </a:t>
            </a:r>
            <a:r>
              <a:rPr lang="en-US" i="1" dirty="0"/>
              <a:t>(Example: The ancient Egyptians rebuilt their homes each year, after the annual flooding. As time went on, they built their homes above the flood plain.) </a:t>
            </a:r>
          </a:p>
        </p:txBody>
      </p:sp>
    </p:spTree>
    <p:extLst>
      <p:ext uri="{BB962C8B-B14F-4D97-AF65-F5344CB8AC3E}">
        <p14:creationId xmlns:p14="http://schemas.microsoft.com/office/powerpoint/2010/main" val="1994033631"/>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688693"/>
          </a:xfrm>
        </p:spPr>
        <p:txBody>
          <a:bodyPr>
            <a:normAutofit/>
          </a:bodyPr>
          <a:lstStyle/>
          <a:p>
            <a:pPr marL="0" indent="0">
              <a:buNone/>
            </a:pPr>
            <a:r>
              <a:rPr lang="en-US" dirty="0"/>
              <a:t>Chapter 5; Section 4: The War Begins</a:t>
            </a:r>
          </a:p>
          <a:p>
            <a:pPr marL="0" indent="0">
              <a:buNone/>
            </a:pPr>
            <a:r>
              <a:rPr lang="en-US" dirty="0" smtClean="0"/>
              <a:t>Homework/Assessment: In notebooks</a:t>
            </a:r>
          </a:p>
          <a:p>
            <a:pPr marL="0" indent="0">
              <a:buNone/>
            </a:pPr>
            <a:r>
              <a:rPr lang="en-US" dirty="0" smtClean="0"/>
              <a:t>Check your Progress on page 161:</a:t>
            </a:r>
          </a:p>
          <a:p>
            <a:pPr>
              <a:buFont typeface="Arial"/>
              <a:buChar char="•"/>
            </a:pPr>
            <a:r>
              <a:rPr lang="en-US" dirty="0" smtClean="0"/>
              <a:t>1 (a) Recall</a:t>
            </a:r>
          </a:p>
          <a:p>
            <a:pPr>
              <a:buFont typeface="Arial"/>
              <a:buChar char="•"/>
            </a:pPr>
            <a:r>
              <a:rPr lang="en-US" dirty="0" smtClean="0"/>
              <a:t>1 (b) </a:t>
            </a:r>
            <a:r>
              <a:rPr lang="en-US" dirty="0"/>
              <a:t>Apply Information</a:t>
            </a:r>
            <a:endParaRPr lang="en-US" dirty="0" smtClean="0"/>
          </a:p>
          <a:p>
            <a:pPr>
              <a:buFont typeface="Arial"/>
              <a:buChar char="•"/>
            </a:pPr>
            <a:r>
              <a:rPr lang="en-US" dirty="0" smtClean="0"/>
              <a:t>2 (a) Recall</a:t>
            </a:r>
          </a:p>
          <a:p>
            <a:pPr>
              <a:buFont typeface="Arial"/>
              <a:buChar char="•"/>
            </a:pPr>
            <a:r>
              <a:rPr lang="en-US" dirty="0" smtClean="0"/>
              <a:t>2 (b) Apply Information</a:t>
            </a:r>
          </a:p>
          <a:p>
            <a:pPr marL="0" indent="0">
              <a:buNone/>
            </a:pPr>
            <a:endParaRPr lang="en-US" dirty="0" smtClean="0"/>
          </a:p>
        </p:txBody>
      </p:sp>
    </p:spTree>
    <p:extLst>
      <p:ext uri="{BB962C8B-B14F-4D97-AF65-F5344CB8AC3E}">
        <p14:creationId xmlns:p14="http://schemas.microsoft.com/office/powerpoint/2010/main" val="1614381201"/>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838086"/>
          </a:xfrm>
        </p:spPr>
        <p:txBody>
          <a:bodyPr>
            <a:normAutofit lnSpcReduction="10000"/>
          </a:bodyPr>
          <a:lstStyle/>
          <a:p>
            <a:pPr marL="0" indent="0">
              <a:buNone/>
            </a:pPr>
            <a:r>
              <a:rPr lang="en-US" dirty="0" smtClean="0"/>
              <a:t>Chapter 6; Section </a:t>
            </a:r>
            <a:r>
              <a:rPr lang="en-US" dirty="0"/>
              <a:t>1</a:t>
            </a:r>
            <a:r>
              <a:rPr lang="en-US" dirty="0" smtClean="0"/>
              <a:t>: A Nation Declares Independence</a:t>
            </a:r>
          </a:p>
          <a:p>
            <a:pPr marL="0" indent="0">
              <a:buNone/>
            </a:pPr>
            <a:r>
              <a:rPr lang="en-US" dirty="0" smtClean="0"/>
              <a:t> Guided Reading and Discussion of Pages 170-173</a:t>
            </a:r>
          </a:p>
          <a:p>
            <a:pPr marL="0" indent="0">
              <a:buNone/>
            </a:pPr>
            <a:r>
              <a:rPr lang="en-US" dirty="0" smtClean="0"/>
              <a:t>Objectives: </a:t>
            </a:r>
          </a:p>
          <a:p>
            <a:pPr>
              <a:buFont typeface="Arial"/>
              <a:buChar char="•"/>
            </a:pPr>
            <a:r>
              <a:rPr lang="en-US" dirty="0" smtClean="0"/>
              <a:t>Identify the impact of “Common Sense” on the silent majority in the Colonies</a:t>
            </a:r>
          </a:p>
          <a:p>
            <a:pPr>
              <a:buFont typeface="Arial"/>
              <a:buChar char="•"/>
            </a:pPr>
            <a:r>
              <a:rPr lang="en-US" dirty="0"/>
              <a:t>Identify </a:t>
            </a:r>
            <a:r>
              <a:rPr lang="en-US" dirty="0" smtClean="0"/>
              <a:t>how the Declaration changed the nature of the American Revolution</a:t>
            </a:r>
            <a:endParaRPr lang="en-US" dirty="0"/>
          </a:p>
          <a:p>
            <a:pPr marL="0" indent="0">
              <a:buNone/>
            </a:pPr>
            <a:r>
              <a:rPr lang="en-US" b="1" i="1" dirty="0" smtClean="0"/>
              <a:t>Essential Question:</a:t>
            </a:r>
          </a:p>
          <a:p>
            <a:pPr marL="0" indent="0">
              <a:buNone/>
            </a:pPr>
            <a:r>
              <a:rPr lang="en-US" b="1" i="1" dirty="0" smtClean="0"/>
              <a:t>Why did many colonists favor declaring independence?</a:t>
            </a:r>
            <a:endParaRPr lang="en-US" dirty="0" smtClean="0"/>
          </a:p>
        </p:txBody>
      </p:sp>
    </p:spTree>
    <p:extLst>
      <p:ext uri="{BB962C8B-B14F-4D97-AF65-F5344CB8AC3E}">
        <p14:creationId xmlns:p14="http://schemas.microsoft.com/office/powerpoint/2010/main" val="1176321363"/>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670019"/>
          </a:xfrm>
        </p:spPr>
        <p:txBody>
          <a:bodyPr>
            <a:normAutofit/>
          </a:bodyPr>
          <a:lstStyle/>
          <a:p>
            <a:pPr marL="0" indent="0">
              <a:buNone/>
            </a:pPr>
            <a:r>
              <a:rPr lang="en-US" dirty="0"/>
              <a:t>Chapter 6; Section 1: A Nation Declares Independence</a:t>
            </a:r>
          </a:p>
          <a:p>
            <a:pPr marL="0" indent="0">
              <a:buNone/>
            </a:pPr>
            <a:r>
              <a:rPr lang="en-US" dirty="0" smtClean="0"/>
              <a:t>Define these key terms:</a:t>
            </a:r>
          </a:p>
          <a:p>
            <a:pPr>
              <a:buFont typeface="Arial"/>
              <a:buChar char="•"/>
            </a:pPr>
            <a:r>
              <a:rPr lang="en-US" dirty="0" smtClean="0"/>
              <a:t>Preamble</a:t>
            </a:r>
          </a:p>
          <a:p>
            <a:pPr>
              <a:buFont typeface="Arial"/>
              <a:buChar char="•"/>
            </a:pPr>
            <a:r>
              <a:rPr lang="en-US" dirty="0" smtClean="0"/>
              <a:t>Grievance</a:t>
            </a:r>
          </a:p>
          <a:p>
            <a:pPr>
              <a:buFont typeface="Arial"/>
              <a:buChar char="•"/>
            </a:pPr>
            <a:r>
              <a:rPr lang="en-US" dirty="0" smtClean="0"/>
              <a:t>Resolution</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4230596915"/>
      </p:ext>
    </p:extLst>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688693"/>
          </a:xfrm>
        </p:spPr>
        <p:txBody>
          <a:bodyPr>
            <a:normAutofit/>
          </a:bodyPr>
          <a:lstStyle/>
          <a:p>
            <a:pPr marL="0" indent="0">
              <a:buNone/>
            </a:pPr>
            <a:r>
              <a:rPr lang="en-US" dirty="0"/>
              <a:t>Chapter 6; Section 1: A Nation Declares Independence</a:t>
            </a:r>
          </a:p>
          <a:p>
            <a:pPr marL="0" indent="0">
              <a:buNone/>
            </a:pPr>
            <a:r>
              <a:rPr lang="en-US" dirty="0" smtClean="0"/>
              <a:t>Homework/Assessment: In notebooks</a:t>
            </a:r>
          </a:p>
          <a:p>
            <a:pPr marL="0" indent="0">
              <a:buNone/>
            </a:pPr>
            <a:r>
              <a:rPr lang="en-US" dirty="0" smtClean="0"/>
              <a:t>Check your Progress on page 173:</a:t>
            </a:r>
          </a:p>
          <a:p>
            <a:pPr>
              <a:buFont typeface="Arial"/>
              <a:buChar char="•"/>
            </a:pPr>
            <a:r>
              <a:rPr lang="en-US" dirty="0" smtClean="0"/>
              <a:t>1 (a) Recall</a:t>
            </a:r>
          </a:p>
          <a:p>
            <a:pPr>
              <a:buFont typeface="Arial"/>
              <a:buChar char="•"/>
            </a:pPr>
            <a:r>
              <a:rPr lang="en-US" dirty="0" smtClean="0"/>
              <a:t>1 (b) Draw Conclusions</a:t>
            </a:r>
          </a:p>
          <a:p>
            <a:pPr>
              <a:buFont typeface="Arial"/>
              <a:buChar char="•"/>
            </a:pPr>
            <a:r>
              <a:rPr lang="en-US" dirty="0" smtClean="0"/>
              <a:t>2 (a) Identify</a:t>
            </a:r>
          </a:p>
          <a:p>
            <a:pPr>
              <a:buFont typeface="Arial"/>
              <a:buChar char="•"/>
            </a:pPr>
            <a:r>
              <a:rPr lang="en-US" dirty="0" smtClean="0"/>
              <a:t>2 (b) Apply Information</a:t>
            </a:r>
          </a:p>
          <a:p>
            <a:pPr marL="0" indent="0">
              <a:buNone/>
            </a:pPr>
            <a:endParaRPr lang="en-US" dirty="0" smtClean="0"/>
          </a:p>
        </p:txBody>
      </p:sp>
    </p:spTree>
    <p:extLst>
      <p:ext uri="{BB962C8B-B14F-4D97-AF65-F5344CB8AC3E}">
        <p14:creationId xmlns:p14="http://schemas.microsoft.com/office/powerpoint/2010/main" val="993951046"/>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688693"/>
          </a:xfrm>
        </p:spPr>
        <p:txBody>
          <a:bodyPr>
            <a:normAutofit fontScale="92500" lnSpcReduction="20000"/>
          </a:bodyPr>
          <a:lstStyle/>
          <a:p>
            <a:pPr marL="0" indent="0">
              <a:buNone/>
            </a:pPr>
            <a:r>
              <a:rPr lang="en-US" dirty="0"/>
              <a:t>Chapter 6; Section 1: A Nation Declares Independence</a:t>
            </a:r>
          </a:p>
          <a:p>
            <a:pPr marL="0" indent="0">
              <a:buNone/>
            </a:pPr>
            <a:r>
              <a:rPr lang="en-US" dirty="0" smtClean="0"/>
              <a:t>Homework/Assessment: In notebooks</a:t>
            </a:r>
          </a:p>
          <a:p>
            <a:pPr>
              <a:buFont typeface="Arial"/>
              <a:buChar char="•"/>
            </a:pPr>
            <a:r>
              <a:rPr lang="en-US" dirty="0" smtClean="0"/>
              <a:t>Too Late to Apologize Video w/ Lyrics</a:t>
            </a:r>
          </a:p>
          <a:p>
            <a:pPr marL="0" indent="0">
              <a:buNone/>
            </a:pPr>
            <a:r>
              <a:rPr lang="en-US" dirty="0" smtClean="0"/>
              <a:t>Stanford History Group</a:t>
            </a:r>
          </a:p>
          <a:p>
            <a:pPr>
              <a:buFont typeface="Arial"/>
              <a:buChar char="•"/>
            </a:pPr>
            <a:r>
              <a:rPr lang="en-US" dirty="0" smtClean="0"/>
              <a:t>2 Historians’ Interpretations</a:t>
            </a:r>
          </a:p>
          <a:p>
            <a:pPr>
              <a:buFont typeface="Arial"/>
              <a:buChar char="•"/>
            </a:pPr>
            <a:r>
              <a:rPr lang="en-US" dirty="0" smtClean="0"/>
              <a:t>Declaration Preamble</a:t>
            </a:r>
          </a:p>
          <a:p>
            <a:pPr>
              <a:buFont typeface="Arial"/>
              <a:buChar char="•"/>
            </a:pPr>
            <a:r>
              <a:rPr lang="en-US" dirty="0" smtClean="0"/>
              <a:t>Declaration of Independence </a:t>
            </a:r>
            <a:r>
              <a:rPr lang="en-US" dirty="0" err="1" smtClean="0"/>
              <a:t>Grievences</a:t>
            </a:r>
            <a:endParaRPr lang="en-US" dirty="0" smtClean="0"/>
          </a:p>
          <a:p>
            <a:pPr marL="0" indent="0">
              <a:buNone/>
            </a:pPr>
            <a:r>
              <a:rPr lang="en-US" dirty="0" smtClean="0"/>
              <a:t>Our Documents 100 Milestone Documents</a:t>
            </a:r>
          </a:p>
          <a:p>
            <a:pPr>
              <a:buFont typeface="Arial"/>
              <a:buChar char="•"/>
            </a:pPr>
            <a:r>
              <a:rPr lang="en-US" dirty="0" smtClean="0"/>
              <a:t>The Declaration of Independence Transcript</a:t>
            </a:r>
          </a:p>
          <a:p>
            <a:pPr marL="0" indent="0">
              <a:buNone/>
            </a:pPr>
            <a:endParaRPr lang="en-US" dirty="0" smtClean="0"/>
          </a:p>
        </p:txBody>
      </p:sp>
    </p:spTree>
    <p:extLst>
      <p:ext uri="{BB962C8B-B14F-4D97-AF65-F5344CB8AC3E}">
        <p14:creationId xmlns:p14="http://schemas.microsoft.com/office/powerpoint/2010/main" val="2307442689"/>
      </p:ext>
    </p:extLst>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838086"/>
          </a:xfrm>
        </p:spPr>
        <p:txBody>
          <a:bodyPr>
            <a:normAutofit lnSpcReduction="10000"/>
          </a:bodyPr>
          <a:lstStyle/>
          <a:p>
            <a:pPr marL="0" indent="0">
              <a:buNone/>
            </a:pPr>
            <a:r>
              <a:rPr lang="en-US" dirty="0" smtClean="0"/>
              <a:t>Chapter 6; Section </a:t>
            </a:r>
            <a:r>
              <a:rPr lang="en-US" dirty="0"/>
              <a:t>2</a:t>
            </a:r>
            <a:r>
              <a:rPr lang="en-US" dirty="0" smtClean="0"/>
              <a:t>: A Critical Time</a:t>
            </a:r>
          </a:p>
          <a:p>
            <a:pPr marL="0" indent="0">
              <a:buNone/>
            </a:pPr>
            <a:r>
              <a:rPr lang="en-US" dirty="0" smtClean="0"/>
              <a:t> Guided Reading and Discussion of Pages 179-184</a:t>
            </a:r>
          </a:p>
          <a:p>
            <a:pPr marL="0" indent="0">
              <a:buNone/>
            </a:pPr>
            <a:r>
              <a:rPr lang="en-US" dirty="0" smtClean="0"/>
              <a:t>Objectives: </a:t>
            </a:r>
          </a:p>
          <a:p>
            <a:pPr>
              <a:buFont typeface="Arial"/>
              <a:buChar char="•"/>
            </a:pPr>
            <a:r>
              <a:rPr lang="en-US" dirty="0" smtClean="0"/>
              <a:t>Identify the help from “Overseas” that the Colonies received. </a:t>
            </a:r>
          </a:p>
          <a:p>
            <a:pPr>
              <a:buFont typeface="Arial"/>
              <a:buChar char="•"/>
            </a:pPr>
            <a:r>
              <a:rPr lang="en-US" dirty="0"/>
              <a:t>Identify </a:t>
            </a:r>
            <a:r>
              <a:rPr lang="en-US" dirty="0" smtClean="0"/>
              <a:t>the battle that is viewed by many </a:t>
            </a:r>
            <a:r>
              <a:rPr lang="en-US" smtClean="0"/>
              <a:t>as the “Turning</a:t>
            </a:r>
            <a:r>
              <a:rPr lang="en-US" dirty="0" smtClean="0"/>
              <a:t> </a:t>
            </a:r>
            <a:r>
              <a:rPr lang="en-US" dirty="0"/>
              <a:t>P</a:t>
            </a:r>
            <a:r>
              <a:rPr lang="en-US" dirty="0" smtClean="0"/>
              <a:t>oint” the American Revolution.</a:t>
            </a:r>
          </a:p>
          <a:p>
            <a:pPr marL="0" indent="0">
              <a:buNone/>
            </a:pPr>
            <a:r>
              <a:rPr lang="en-US" b="1" i="1" dirty="0" smtClean="0"/>
              <a:t>Essential Question:</a:t>
            </a:r>
          </a:p>
          <a:p>
            <a:pPr marL="0" indent="0">
              <a:buNone/>
            </a:pPr>
            <a:r>
              <a:rPr lang="en-US" b="1" i="1" dirty="0" smtClean="0"/>
              <a:t>How were the early years of the war a critical time?</a:t>
            </a:r>
            <a:endParaRPr lang="en-US" dirty="0" smtClean="0"/>
          </a:p>
        </p:txBody>
      </p:sp>
    </p:spTree>
    <p:extLst>
      <p:ext uri="{BB962C8B-B14F-4D97-AF65-F5344CB8AC3E}">
        <p14:creationId xmlns:p14="http://schemas.microsoft.com/office/powerpoint/2010/main" val="1255203083"/>
      </p:ext>
    </p:extLst>
  </p:cSld>
  <p:clrMapOvr>
    <a:masterClrMapping/>
  </p:clrMapOvr>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670019"/>
          </a:xfrm>
        </p:spPr>
        <p:txBody>
          <a:bodyPr>
            <a:normAutofit lnSpcReduction="10000"/>
          </a:bodyPr>
          <a:lstStyle/>
          <a:p>
            <a:pPr marL="0" indent="0">
              <a:buNone/>
            </a:pPr>
            <a:r>
              <a:rPr lang="en-US" dirty="0"/>
              <a:t>Chapter 6; Section 2: A Critical Time</a:t>
            </a:r>
          </a:p>
          <a:p>
            <a:pPr marL="0" indent="0">
              <a:buNone/>
            </a:pPr>
            <a:r>
              <a:rPr lang="en-US" dirty="0" smtClean="0"/>
              <a:t>Define these key terms:</a:t>
            </a:r>
          </a:p>
          <a:p>
            <a:pPr>
              <a:buFont typeface="Arial"/>
              <a:buChar char="•"/>
            </a:pPr>
            <a:r>
              <a:rPr lang="en-US" dirty="0" smtClean="0"/>
              <a:t>Mercenary</a:t>
            </a:r>
          </a:p>
          <a:p>
            <a:pPr>
              <a:buFont typeface="Arial"/>
              <a:buChar char="•"/>
            </a:pPr>
            <a:r>
              <a:rPr lang="en-US" dirty="0" smtClean="0"/>
              <a:t>Cavalry</a:t>
            </a:r>
          </a:p>
          <a:p>
            <a:pPr>
              <a:buFont typeface="Arial"/>
              <a:buChar char="•"/>
            </a:pPr>
            <a:r>
              <a:rPr lang="en-US" dirty="0" smtClean="0"/>
              <a:t>Alliance</a:t>
            </a:r>
          </a:p>
          <a:p>
            <a:pPr>
              <a:buFont typeface="Arial"/>
              <a:buChar char="•"/>
            </a:pPr>
            <a:r>
              <a:rPr lang="en-US" dirty="0" smtClean="0"/>
              <a:t>Nathan Hale</a:t>
            </a:r>
          </a:p>
          <a:p>
            <a:pPr>
              <a:buFont typeface="Arial"/>
              <a:buChar char="•"/>
            </a:pPr>
            <a:r>
              <a:rPr lang="en-US" dirty="0" smtClean="0"/>
              <a:t>Marquis de Lafayette</a:t>
            </a:r>
          </a:p>
          <a:p>
            <a:pPr>
              <a:buFont typeface="Arial"/>
              <a:buChar char="•"/>
            </a:pPr>
            <a:r>
              <a:rPr lang="en-US" dirty="0" smtClean="0"/>
              <a:t>Friedrich von Steuben</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115310472"/>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688693"/>
          </a:xfrm>
        </p:spPr>
        <p:txBody>
          <a:bodyPr>
            <a:normAutofit/>
          </a:bodyPr>
          <a:lstStyle/>
          <a:p>
            <a:pPr marL="0" indent="0">
              <a:buNone/>
            </a:pPr>
            <a:r>
              <a:rPr lang="en-US" dirty="0"/>
              <a:t>Chapter 6; Section 2: A Critical Time</a:t>
            </a:r>
          </a:p>
          <a:p>
            <a:pPr marL="0" indent="0">
              <a:buNone/>
            </a:pPr>
            <a:r>
              <a:rPr lang="en-US" dirty="0" smtClean="0"/>
              <a:t>Homework/Assessment: In notebooks</a:t>
            </a:r>
          </a:p>
          <a:p>
            <a:pPr marL="0" indent="0">
              <a:buNone/>
            </a:pPr>
            <a:r>
              <a:rPr lang="en-US" dirty="0" smtClean="0"/>
              <a:t>Check your Progress on page 173:</a:t>
            </a:r>
          </a:p>
          <a:p>
            <a:pPr>
              <a:buFont typeface="Arial"/>
              <a:buChar char="•"/>
            </a:pPr>
            <a:r>
              <a:rPr lang="en-US" dirty="0" smtClean="0"/>
              <a:t>1 (a) Recall</a:t>
            </a:r>
          </a:p>
          <a:p>
            <a:pPr>
              <a:buFont typeface="Arial"/>
              <a:buChar char="•"/>
            </a:pPr>
            <a:r>
              <a:rPr lang="en-US" dirty="0" smtClean="0"/>
              <a:t>1 (b) Draw Inferences</a:t>
            </a:r>
          </a:p>
          <a:p>
            <a:pPr>
              <a:buFont typeface="Arial"/>
              <a:buChar char="•"/>
            </a:pPr>
            <a:r>
              <a:rPr lang="en-US" dirty="0" smtClean="0"/>
              <a:t>2 (a) List</a:t>
            </a:r>
          </a:p>
          <a:p>
            <a:pPr>
              <a:buFont typeface="Arial"/>
              <a:buChar char="•"/>
            </a:pPr>
            <a:r>
              <a:rPr lang="en-US" dirty="0" smtClean="0"/>
              <a:t>2 (b) Make Predictions</a:t>
            </a:r>
          </a:p>
          <a:p>
            <a:pPr marL="0" indent="0">
              <a:buNone/>
            </a:pPr>
            <a:endParaRPr lang="en-US" dirty="0" smtClean="0"/>
          </a:p>
        </p:txBody>
      </p:sp>
    </p:spTree>
    <p:extLst>
      <p:ext uri="{BB962C8B-B14F-4D97-AF65-F5344CB8AC3E}">
        <p14:creationId xmlns:p14="http://schemas.microsoft.com/office/powerpoint/2010/main" val="3503933283"/>
      </p:ext>
    </p:extLst>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838086"/>
          </a:xfrm>
        </p:spPr>
        <p:txBody>
          <a:bodyPr>
            <a:normAutofit lnSpcReduction="10000"/>
          </a:bodyPr>
          <a:lstStyle/>
          <a:p>
            <a:pPr marL="0" indent="0">
              <a:buNone/>
            </a:pPr>
            <a:r>
              <a:rPr lang="en-US" dirty="0" smtClean="0"/>
              <a:t>Chapter 6; Section </a:t>
            </a:r>
            <a:r>
              <a:rPr lang="en-US" dirty="0"/>
              <a:t>3</a:t>
            </a:r>
            <a:r>
              <a:rPr lang="en-US" dirty="0" smtClean="0"/>
              <a:t>: The War Widens</a:t>
            </a:r>
          </a:p>
          <a:p>
            <a:pPr marL="0" indent="0">
              <a:buNone/>
            </a:pPr>
            <a:r>
              <a:rPr lang="en-US" dirty="0" smtClean="0"/>
              <a:t> Guided Reading and Discussion of Pages 186-190</a:t>
            </a:r>
          </a:p>
          <a:p>
            <a:pPr marL="0" indent="0">
              <a:buNone/>
            </a:pPr>
            <a:r>
              <a:rPr lang="en-US" dirty="0" smtClean="0"/>
              <a:t>Objectives: </a:t>
            </a:r>
          </a:p>
          <a:p>
            <a:pPr>
              <a:buFont typeface="Arial"/>
              <a:buChar char="•"/>
            </a:pPr>
            <a:r>
              <a:rPr lang="en-US" dirty="0" smtClean="0"/>
              <a:t>Explain why some enslaved African Americans chose to fight for the British</a:t>
            </a:r>
          </a:p>
          <a:p>
            <a:pPr>
              <a:buFont typeface="Arial"/>
              <a:buChar char="•"/>
            </a:pPr>
            <a:r>
              <a:rPr lang="en-US" dirty="0"/>
              <a:t>Identify </a:t>
            </a:r>
            <a:r>
              <a:rPr lang="en-US" dirty="0" smtClean="0"/>
              <a:t>what role women played in </a:t>
            </a:r>
            <a:r>
              <a:rPr lang="en-US" smtClean="0"/>
              <a:t>the American Revolution</a:t>
            </a:r>
            <a:r>
              <a:rPr lang="en-US" dirty="0" smtClean="0"/>
              <a:t>.</a:t>
            </a:r>
          </a:p>
          <a:p>
            <a:pPr marL="0" indent="0">
              <a:buNone/>
            </a:pPr>
            <a:r>
              <a:rPr lang="en-US" b="1" i="1" dirty="0" smtClean="0"/>
              <a:t>Essential Question:</a:t>
            </a:r>
          </a:p>
          <a:p>
            <a:pPr marL="0" indent="0">
              <a:buNone/>
            </a:pPr>
            <a:r>
              <a:rPr lang="en-US" b="1" i="1" dirty="0" smtClean="0"/>
              <a:t>How did the effects of the war widen? </a:t>
            </a:r>
            <a:endParaRPr lang="en-US" dirty="0" smtClean="0"/>
          </a:p>
        </p:txBody>
      </p:sp>
    </p:spTree>
    <p:extLst>
      <p:ext uri="{BB962C8B-B14F-4D97-AF65-F5344CB8AC3E}">
        <p14:creationId xmlns:p14="http://schemas.microsoft.com/office/powerpoint/2010/main" val="3022162204"/>
      </p:ext>
    </p:extLst>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670019"/>
          </a:xfrm>
        </p:spPr>
        <p:txBody>
          <a:bodyPr>
            <a:normAutofit/>
          </a:bodyPr>
          <a:lstStyle/>
          <a:p>
            <a:pPr marL="0" indent="0">
              <a:buNone/>
            </a:pPr>
            <a:r>
              <a:rPr lang="en-US" dirty="0"/>
              <a:t>Chapter 6; Section 3: The War Widens</a:t>
            </a:r>
          </a:p>
          <a:p>
            <a:pPr marL="0" indent="0">
              <a:buNone/>
            </a:pPr>
            <a:r>
              <a:rPr lang="en-US" dirty="0" smtClean="0"/>
              <a:t>Define these key terms:</a:t>
            </a:r>
          </a:p>
          <a:p>
            <a:pPr>
              <a:buFont typeface="Arial"/>
              <a:buChar char="•"/>
            </a:pPr>
            <a:r>
              <a:rPr lang="en-US" dirty="0" smtClean="0"/>
              <a:t>Enlist</a:t>
            </a:r>
          </a:p>
          <a:p>
            <a:pPr>
              <a:buFont typeface="Arial"/>
              <a:buChar char="•"/>
            </a:pPr>
            <a:r>
              <a:rPr lang="en-US" dirty="0" smtClean="0"/>
              <a:t>Civilian</a:t>
            </a:r>
          </a:p>
          <a:p>
            <a:pPr>
              <a:buFont typeface="Arial"/>
              <a:buChar char="•"/>
            </a:pPr>
            <a:r>
              <a:rPr lang="en-US" dirty="0" smtClean="0"/>
              <a:t>Continental</a:t>
            </a:r>
          </a:p>
          <a:p>
            <a:pPr>
              <a:buFont typeface="Arial"/>
              <a:buChar char="•"/>
            </a:pPr>
            <a:r>
              <a:rPr lang="en-US" dirty="0" smtClean="0"/>
              <a:t>Privateer</a:t>
            </a:r>
          </a:p>
          <a:p>
            <a:pPr marL="0" indent="0">
              <a:buNone/>
            </a:pPr>
            <a:endParaRPr lang="en-US" dirty="0" smtClean="0"/>
          </a:p>
        </p:txBody>
      </p:sp>
    </p:spTree>
    <p:extLst>
      <p:ext uri="{BB962C8B-B14F-4D97-AF65-F5344CB8AC3E}">
        <p14:creationId xmlns:p14="http://schemas.microsoft.com/office/powerpoint/2010/main" val="2748003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Themes of Geography</a:t>
            </a:r>
            <a:endParaRPr lang="en-US" dirty="0"/>
          </a:p>
        </p:txBody>
      </p:sp>
      <p:sp>
        <p:nvSpPr>
          <p:cNvPr id="3" name="Content Placeholder 2"/>
          <p:cNvSpPr>
            <a:spLocks noGrp="1"/>
          </p:cNvSpPr>
          <p:nvPr>
            <p:ph idx="1"/>
          </p:nvPr>
        </p:nvSpPr>
        <p:spPr/>
        <p:txBody>
          <a:bodyPr/>
          <a:lstStyle/>
          <a:p>
            <a:pPr marL="0" indent="0">
              <a:buNone/>
            </a:pPr>
            <a:r>
              <a:rPr lang="en-US" sz="4000" b="1" dirty="0"/>
              <a:t>Human-Environment Interaction </a:t>
            </a:r>
            <a:r>
              <a:rPr lang="en-US" b="1" dirty="0"/>
              <a:t> </a:t>
            </a:r>
            <a:endParaRPr lang="en-US" dirty="0"/>
          </a:p>
          <a:p>
            <a:pPr marL="0" indent="0">
              <a:buNone/>
            </a:pPr>
            <a:r>
              <a:rPr lang="en-US" dirty="0"/>
              <a:t>Human-environment interaction looks at the relationships between people and their environment; how people adapt to the environment and how they change it. </a:t>
            </a:r>
          </a:p>
          <a:p>
            <a:pPr marL="0" indent="0">
              <a:buNone/>
            </a:pPr>
            <a:r>
              <a:rPr lang="en-US" i="1" u="sng" dirty="0"/>
              <a:t>How do people depend on the environment? </a:t>
            </a:r>
            <a:r>
              <a:rPr lang="en-US" i="1" dirty="0"/>
              <a:t>(Example: In ancient times, the annual flooding of the Nile River produced good soil for growing crops.)</a:t>
            </a:r>
          </a:p>
        </p:txBody>
      </p:sp>
    </p:spTree>
    <p:extLst>
      <p:ext uri="{BB962C8B-B14F-4D97-AF65-F5344CB8AC3E}">
        <p14:creationId xmlns:p14="http://schemas.microsoft.com/office/powerpoint/2010/main" val="176390627"/>
      </p:ext>
    </p:extLst>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688693"/>
          </a:xfrm>
        </p:spPr>
        <p:txBody>
          <a:bodyPr>
            <a:normAutofit/>
          </a:bodyPr>
          <a:lstStyle/>
          <a:p>
            <a:pPr marL="0" indent="0">
              <a:buNone/>
            </a:pPr>
            <a:r>
              <a:rPr lang="en-US" dirty="0"/>
              <a:t>Chapter 6; Section 3: The War Widens</a:t>
            </a:r>
          </a:p>
          <a:p>
            <a:pPr marL="0" indent="0">
              <a:buNone/>
            </a:pPr>
            <a:r>
              <a:rPr lang="en-US" dirty="0" smtClean="0"/>
              <a:t>Homework/Assessment: In notebooks</a:t>
            </a:r>
          </a:p>
          <a:p>
            <a:pPr marL="0" indent="0">
              <a:buNone/>
            </a:pPr>
            <a:r>
              <a:rPr lang="en-US" dirty="0" smtClean="0"/>
              <a:t>Check your Progress on page 173:</a:t>
            </a:r>
          </a:p>
          <a:p>
            <a:pPr>
              <a:buFont typeface="Arial"/>
              <a:buChar char="•"/>
            </a:pPr>
            <a:r>
              <a:rPr lang="en-US" dirty="0" smtClean="0"/>
              <a:t>1 (a) Recall</a:t>
            </a:r>
          </a:p>
          <a:p>
            <a:pPr>
              <a:buFont typeface="Arial"/>
              <a:buChar char="•"/>
            </a:pPr>
            <a:r>
              <a:rPr lang="en-US" dirty="0" smtClean="0"/>
              <a:t>1 (b) Identify Benefits</a:t>
            </a:r>
          </a:p>
          <a:p>
            <a:pPr>
              <a:buFont typeface="Arial"/>
              <a:buChar char="•"/>
            </a:pPr>
            <a:r>
              <a:rPr lang="en-US" dirty="0" smtClean="0"/>
              <a:t>2 (a) Describe</a:t>
            </a:r>
          </a:p>
          <a:p>
            <a:pPr>
              <a:buFont typeface="Arial"/>
              <a:buChar char="•"/>
            </a:pPr>
            <a:r>
              <a:rPr lang="en-US" dirty="0" smtClean="0"/>
              <a:t>2 (b) Draw Conclusions</a:t>
            </a:r>
          </a:p>
          <a:p>
            <a:pPr marL="0" indent="0">
              <a:buNone/>
            </a:pPr>
            <a:endParaRPr lang="en-US" dirty="0" smtClean="0"/>
          </a:p>
        </p:txBody>
      </p:sp>
    </p:spTree>
    <p:extLst>
      <p:ext uri="{BB962C8B-B14F-4D97-AF65-F5344CB8AC3E}">
        <p14:creationId xmlns:p14="http://schemas.microsoft.com/office/powerpoint/2010/main" val="1806307966"/>
      </p:ext>
    </p:extLst>
  </p:cSld>
  <p:clrMapOvr>
    <a:masterClrMapping/>
  </p:clrMapOvr>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838086"/>
          </a:xfrm>
        </p:spPr>
        <p:txBody>
          <a:bodyPr>
            <a:normAutofit/>
          </a:bodyPr>
          <a:lstStyle/>
          <a:p>
            <a:pPr marL="0" indent="0">
              <a:buNone/>
            </a:pPr>
            <a:r>
              <a:rPr lang="en-US" dirty="0" smtClean="0"/>
              <a:t>Chapter 6; Section </a:t>
            </a:r>
            <a:r>
              <a:rPr lang="en-US" dirty="0"/>
              <a:t>4</a:t>
            </a:r>
            <a:r>
              <a:rPr lang="en-US" dirty="0" smtClean="0"/>
              <a:t>: Winning Independence</a:t>
            </a:r>
          </a:p>
          <a:p>
            <a:pPr marL="0" indent="0">
              <a:buNone/>
            </a:pPr>
            <a:r>
              <a:rPr lang="en-US" dirty="0" smtClean="0"/>
              <a:t> Guided Reading and Discussion of Pages 191-195</a:t>
            </a:r>
          </a:p>
          <a:p>
            <a:pPr marL="0" indent="0">
              <a:buNone/>
            </a:pPr>
            <a:r>
              <a:rPr lang="en-US" dirty="0" smtClean="0"/>
              <a:t>Objectives: </a:t>
            </a:r>
          </a:p>
          <a:p>
            <a:pPr>
              <a:buFont typeface="Arial"/>
              <a:buChar char="•"/>
            </a:pPr>
            <a:r>
              <a:rPr lang="en-US" dirty="0" smtClean="0"/>
              <a:t>Explain why/how did the Americans won.</a:t>
            </a:r>
          </a:p>
          <a:p>
            <a:pPr>
              <a:buFont typeface="Arial"/>
              <a:buChar char="•"/>
            </a:pPr>
            <a:r>
              <a:rPr lang="en-US" dirty="0" smtClean="0"/>
              <a:t>Identify the treaty of Paris.</a:t>
            </a:r>
          </a:p>
          <a:p>
            <a:pPr marL="0" indent="0">
              <a:buNone/>
            </a:pPr>
            <a:r>
              <a:rPr lang="en-US" b="1" i="1" dirty="0" smtClean="0"/>
              <a:t>Essential Question:</a:t>
            </a:r>
          </a:p>
          <a:p>
            <a:pPr marL="0" indent="0">
              <a:buNone/>
            </a:pPr>
            <a:r>
              <a:rPr lang="en-US" b="1" i="1" dirty="0" smtClean="0"/>
              <a:t>How did the Americans win the Revolutionary War and make peace? </a:t>
            </a:r>
            <a:endParaRPr lang="en-US" dirty="0" smtClean="0"/>
          </a:p>
        </p:txBody>
      </p:sp>
    </p:spTree>
    <p:extLst>
      <p:ext uri="{BB962C8B-B14F-4D97-AF65-F5344CB8AC3E}">
        <p14:creationId xmlns:p14="http://schemas.microsoft.com/office/powerpoint/2010/main" val="603442302"/>
      </p:ext>
    </p:extLst>
  </p:cSld>
  <p:clrMapOvr>
    <a:masterClrMapping/>
  </p:clrMapOvr>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670019"/>
          </a:xfrm>
        </p:spPr>
        <p:txBody>
          <a:bodyPr>
            <a:normAutofit/>
          </a:bodyPr>
          <a:lstStyle/>
          <a:p>
            <a:pPr marL="0" indent="0">
              <a:buNone/>
            </a:pPr>
            <a:r>
              <a:rPr lang="en-US" dirty="0"/>
              <a:t>Chapter 6; Section 3: The War Widens</a:t>
            </a:r>
          </a:p>
          <a:p>
            <a:pPr marL="0" indent="0">
              <a:buNone/>
            </a:pPr>
            <a:r>
              <a:rPr lang="en-US" dirty="0" smtClean="0"/>
              <a:t>Define these key terms:</a:t>
            </a:r>
          </a:p>
          <a:p>
            <a:pPr>
              <a:buFont typeface="Arial"/>
              <a:buChar char="•"/>
            </a:pPr>
            <a:r>
              <a:rPr lang="en-US" dirty="0" smtClean="0"/>
              <a:t>Guerrilla</a:t>
            </a:r>
          </a:p>
          <a:p>
            <a:pPr>
              <a:buFont typeface="Arial"/>
              <a:buChar char="•"/>
            </a:pPr>
            <a:r>
              <a:rPr lang="en-US" dirty="0" smtClean="0"/>
              <a:t>Traitor</a:t>
            </a:r>
          </a:p>
          <a:p>
            <a:pPr>
              <a:buFont typeface="Arial"/>
              <a:buChar char="•"/>
            </a:pPr>
            <a:r>
              <a:rPr lang="en-US" dirty="0" smtClean="0"/>
              <a:t>Francis Marion</a:t>
            </a:r>
          </a:p>
          <a:p>
            <a:pPr>
              <a:buFont typeface="Arial"/>
              <a:buChar char="•"/>
            </a:pPr>
            <a:r>
              <a:rPr lang="en-US" dirty="0" smtClean="0"/>
              <a:t>Nathanael Green</a:t>
            </a:r>
          </a:p>
        </p:txBody>
      </p:sp>
    </p:spTree>
    <p:extLst>
      <p:ext uri="{BB962C8B-B14F-4D97-AF65-F5344CB8AC3E}">
        <p14:creationId xmlns:p14="http://schemas.microsoft.com/office/powerpoint/2010/main" val="155131435"/>
      </p:ext>
    </p:extLst>
  </p:cSld>
  <p:clrMapOvr>
    <a:masterClrMapping/>
  </p:clrMapOvr>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Unit 1: Beginnings of </a:t>
            </a:r>
            <a:br>
              <a:rPr lang="en-US" sz="3600" dirty="0"/>
            </a:br>
            <a:r>
              <a:rPr lang="en-US" sz="3600" dirty="0"/>
              <a:t>American History</a:t>
            </a:r>
          </a:p>
        </p:txBody>
      </p:sp>
      <p:sp>
        <p:nvSpPr>
          <p:cNvPr id="3" name="Content Placeholder 2"/>
          <p:cNvSpPr>
            <a:spLocks noGrp="1"/>
          </p:cNvSpPr>
          <p:nvPr>
            <p:ph idx="1"/>
          </p:nvPr>
        </p:nvSpPr>
        <p:spPr>
          <a:xfrm>
            <a:off x="914400" y="1735137"/>
            <a:ext cx="7313613" cy="4688693"/>
          </a:xfrm>
        </p:spPr>
        <p:txBody>
          <a:bodyPr>
            <a:normAutofit/>
          </a:bodyPr>
          <a:lstStyle/>
          <a:p>
            <a:pPr marL="0" indent="0">
              <a:buNone/>
            </a:pPr>
            <a:r>
              <a:rPr lang="en-US" dirty="0"/>
              <a:t>Chapter 6; Section 3: The War Widens</a:t>
            </a:r>
          </a:p>
          <a:p>
            <a:pPr marL="0" indent="0">
              <a:buNone/>
            </a:pPr>
            <a:r>
              <a:rPr lang="en-US" dirty="0" smtClean="0"/>
              <a:t>Homework/Assessment: In notebooks</a:t>
            </a:r>
          </a:p>
          <a:p>
            <a:pPr marL="0" indent="0">
              <a:buNone/>
            </a:pPr>
            <a:r>
              <a:rPr lang="en-US" dirty="0" smtClean="0"/>
              <a:t>Check your Progress on page 173:</a:t>
            </a:r>
          </a:p>
          <a:p>
            <a:pPr>
              <a:buFont typeface="Arial"/>
              <a:buChar char="•"/>
            </a:pPr>
            <a:r>
              <a:rPr lang="en-US" dirty="0" smtClean="0"/>
              <a:t>1 (a) Recall</a:t>
            </a:r>
          </a:p>
          <a:p>
            <a:pPr>
              <a:buFont typeface="Arial"/>
              <a:buChar char="•"/>
            </a:pPr>
            <a:r>
              <a:rPr lang="en-US" dirty="0" smtClean="0"/>
              <a:t>1 (b) Apply Information</a:t>
            </a:r>
          </a:p>
          <a:p>
            <a:pPr>
              <a:buFont typeface="Arial"/>
              <a:buChar char="•"/>
            </a:pPr>
            <a:r>
              <a:rPr lang="en-US" dirty="0" smtClean="0"/>
              <a:t>2 (a) Describe</a:t>
            </a:r>
          </a:p>
          <a:p>
            <a:pPr>
              <a:buFont typeface="Arial"/>
              <a:buChar char="•"/>
            </a:pPr>
            <a:r>
              <a:rPr lang="en-US" dirty="0" smtClean="0"/>
              <a:t>2 (b) </a:t>
            </a:r>
            <a:r>
              <a:rPr lang="en-US" smtClean="0"/>
              <a:t>Identify Benefits</a:t>
            </a:r>
            <a:endParaRPr lang="en-US" dirty="0" smtClean="0"/>
          </a:p>
          <a:p>
            <a:pPr marL="0" indent="0">
              <a:buNone/>
            </a:pPr>
            <a:endParaRPr lang="en-US" dirty="0" smtClean="0"/>
          </a:p>
        </p:txBody>
      </p:sp>
    </p:spTree>
    <p:extLst>
      <p:ext uri="{BB962C8B-B14F-4D97-AF65-F5344CB8AC3E}">
        <p14:creationId xmlns:p14="http://schemas.microsoft.com/office/powerpoint/2010/main" val="282997077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11860</TotalTime>
  <Words>4621</Words>
  <Application>Microsoft Macintosh PowerPoint</Application>
  <PresentationFormat>On-screen Show (4:3)</PresentationFormat>
  <Paragraphs>761</Paragraphs>
  <Slides>93</Slides>
  <Notes>71</Notes>
  <HiddenSlides>0</HiddenSlides>
  <MMClips>0</MMClips>
  <ScaleCrop>false</ScaleCrop>
  <HeadingPairs>
    <vt:vector size="4" baseType="variant">
      <vt:variant>
        <vt:lpstr>Theme</vt:lpstr>
      </vt:variant>
      <vt:variant>
        <vt:i4>1</vt:i4>
      </vt:variant>
      <vt:variant>
        <vt:lpstr>Slide Titles</vt:lpstr>
      </vt:variant>
      <vt:variant>
        <vt:i4>93</vt:i4>
      </vt:variant>
    </vt:vector>
  </HeadingPairs>
  <TitlesOfParts>
    <vt:vector size="94" baseType="lpstr">
      <vt:lpstr>Inkwell</vt:lpstr>
      <vt:lpstr>History of the United States &amp; NYS I (Grade 7)</vt:lpstr>
      <vt:lpstr>5 Themes of Geography</vt:lpstr>
      <vt:lpstr>5 Themes of Geography</vt:lpstr>
      <vt:lpstr>5 Themes of Geography</vt:lpstr>
      <vt:lpstr>5 Themes of Geography</vt:lpstr>
      <vt:lpstr>5 Themes of Geography</vt:lpstr>
      <vt:lpstr>5 Themes of Geography</vt:lpstr>
      <vt:lpstr>5 Themes of Geography</vt:lpstr>
      <vt:lpstr>5 Themes of Geography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lpstr>Unit 1: Beginnings of  American History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 Pyszczek Jr.</dc:creator>
  <cp:lastModifiedBy>Rich Pyszczek Jr.</cp:lastModifiedBy>
  <cp:revision>81</cp:revision>
  <dcterms:created xsi:type="dcterms:W3CDTF">2014-09-07T20:29:58Z</dcterms:created>
  <dcterms:modified xsi:type="dcterms:W3CDTF">2015-05-05T18:36:09Z</dcterms:modified>
</cp:coreProperties>
</file>