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61" r:id="rId2"/>
    <p:sldId id="299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8" r:id="rId37"/>
    <p:sldId id="295" r:id="rId38"/>
    <p:sldId id="296" r:id="rId39"/>
    <p:sldId id="297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2064" y="-6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079C9-94D9-134A-A665-763463FD8676}" type="datetimeFigureOut">
              <a:rPr lang="en-US" smtClean="0"/>
              <a:t>5/5/15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37F4F-2B28-FD4E-8A65-ACD9B88A3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63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smtClean="0"/>
              <a:t>/25/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9/25/2012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smtClean="0"/>
              <a:t>/25/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9/25/2012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smtClean="0"/>
              <a:t>/25/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smtClean="0"/>
              <a:t>/25/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9/25/2012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9/25/2012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smtClean="0"/>
              <a:t>/25/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9/25/2012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smtClean="0"/>
              <a:t>/25/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9/25/2012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smtClean="0"/>
              <a:t>/25/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9/25/2012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smtClean="0"/>
              <a:t>/25/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smtClean="0"/>
              <a:t>/25/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9/25/2012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smtClean="0"/>
              <a:t>/25/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smtClean="0"/>
              <a:t>/25/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smtClean="0"/>
              <a:t>/25/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smtClean="0"/>
              <a:t>/25/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smtClean="0"/>
              <a:t>/25/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smtClean="0"/>
              <a:t>/25/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9/25/2012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smtClean="0"/>
              <a:t>/25/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smtClean="0"/>
              <a:t>/25/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9/26/2012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9/25/2012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EFEAD-E9BB-5141-869C-C18AB0ED30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9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5/5/15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5/5/15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361235"/>
            <a:ext cx="6477000" cy="2677109"/>
          </a:xfrm>
        </p:spPr>
        <p:txBody>
          <a:bodyPr/>
          <a:lstStyle/>
          <a:p>
            <a:r>
              <a:rPr lang="en-US" dirty="0" smtClean="0"/>
              <a:t>History of the United States &amp; NYS I</a:t>
            </a:r>
            <a:br>
              <a:rPr lang="en-US" dirty="0" smtClean="0"/>
            </a:br>
            <a:r>
              <a:rPr lang="en-US" dirty="0" smtClean="0"/>
              <a:t>Unit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R.S. Pyszczek</a:t>
            </a:r>
          </a:p>
          <a:p>
            <a:r>
              <a:rPr lang="en-US" dirty="0" smtClean="0"/>
              <a:t>City Honors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224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2: Forming a New </a:t>
            </a:r>
            <a:r>
              <a:rPr lang="en-US" sz="3600" dirty="0" smtClean="0"/>
              <a:t>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83808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Chapter 5; Section </a:t>
            </a:r>
            <a:r>
              <a:rPr lang="en-US" dirty="0"/>
              <a:t>3</a:t>
            </a:r>
            <a:r>
              <a:rPr lang="en-US" dirty="0" smtClean="0"/>
              <a:t>: From Protest to Rebellion</a:t>
            </a:r>
          </a:p>
          <a:p>
            <a:pPr marL="0" indent="0">
              <a:buNone/>
            </a:pPr>
            <a:r>
              <a:rPr lang="en-US" dirty="0" smtClean="0"/>
              <a:t> Guided Reading and Discussion of Pages 150-153</a:t>
            </a:r>
          </a:p>
          <a:p>
            <a:pPr marL="0" indent="0">
              <a:buNone/>
            </a:pPr>
            <a:r>
              <a:rPr lang="en-US" dirty="0" smtClean="0"/>
              <a:t>Objectives: </a:t>
            </a:r>
          </a:p>
          <a:p>
            <a:pPr>
              <a:buFont typeface="Arial"/>
              <a:buChar char="•"/>
            </a:pPr>
            <a:r>
              <a:rPr lang="en-US" dirty="0" smtClean="0"/>
              <a:t>Identify how the Boston Colonists showed their opposition to the Tea Act. </a:t>
            </a:r>
          </a:p>
          <a:p>
            <a:pPr>
              <a:buFont typeface="Arial"/>
              <a:buChar char="•"/>
            </a:pPr>
            <a:r>
              <a:rPr lang="en-US" dirty="0"/>
              <a:t>Identify </a:t>
            </a:r>
            <a:r>
              <a:rPr lang="en-US" dirty="0" smtClean="0"/>
              <a:t>what the 1</a:t>
            </a:r>
            <a:r>
              <a:rPr lang="en-US" baseline="30000" dirty="0" smtClean="0"/>
              <a:t>st</a:t>
            </a:r>
            <a:r>
              <a:rPr lang="en-US" dirty="0" smtClean="0"/>
              <a:t> Continental Congress Accomplished</a:t>
            </a:r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Essential Question:</a:t>
            </a:r>
          </a:p>
          <a:p>
            <a:pPr marL="0" indent="0">
              <a:buNone/>
            </a:pPr>
            <a:r>
              <a:rPr lang="en-US" b="1" i="1" dirty="0" smtClean="0"/>
              <a:t>How did the British tax policies move the colonists closer to rebellion?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1654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2: Forming a New </a:t>
            </a:r>
            <a:r>
              <a:rPr lang="en-US" sz="3600" dirty="0" smtClean="0"/>
              <a:t>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70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5; Section 3: From Protest to Rebellion</a:t>
            </a:r>
          </a:p>
          <a:p>
            <a:pPr marL="0" indent="0">
              <a:buNone/>
            </a:pPr>
            <a:r>
              <a:rPr lang="en-US" dirty="0" smtClean="0"/>
              <a:t>Define these key terms:</a:t>
            </a:r>
          </a:p>
          <a:p>
            <a:pPr>
              <a:buFont typeface="Arial"/>
              <a:buChar char="•"/>
            </a:pPr>
            <a:r>
              <a:rPr lang="en-US" dirty="0" smtClean="0"/>
              <a:t>Monopoly</a:t>
            </a:r>
          </a:p>
          <a:p>
            <a:pPr>
              <a:buFont typeface="Arial"/>
              <a:buChar char="•"/>
            </a:pPr>
            <a:r>
              <a:rPr lang="en-US" dirty="0" smtClean="0"/>
              <a:t>Repeal</a:t>
            </a:r>
          </a:p>
          <a:p>
            <a:pPr>
              <a:buFont typeface="Arial"/>
              <a:buChar char="•"/>
            </a:pPr>
            <a:r>
              <a:rPr lang="en-US" dirty="0" smtClean="0"/>
              <a:t>Minuteman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8210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2: Forming a New </a:t>
            </a:r>
            <a:r>
              <a:rPr lang="en-US" sz="3600" dirty="0" smtClean="0"/>
              <a:t>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886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5; Section 3: From Protest to Rebellion</a:t>
            </a:r>
          </a:p>
          <a:p>
            <a:pPr marL="0" indent="0">
              <a:buNone/>
            </a:pPr>
            <a:r>
              <a:rPr lang="en-US" dirty="0" smtClean="0"/>
              <a:t>Homework/Assessment: In notebooks</a:t>
            </a:r>
          </a:p>
          <a:p>
            <a:pPr marL="0" indent="0">
              <a:buNone/>
            </a:pPr>
            <a:r>
              <a:rPr lang="en-US" dirty="0" smtClean="0"/>
              <a:t>Check your Progress on page 153:</a:t>
            </a:r>
          </a:p>
          <a:p>
            <a:pPr>
              <a:buFont typeface="Arial"/>
              <a:buChar char="•"/>
            </a:pPr>
            <a:r>
              <a:rPr lang="en-US" dirty="0" smtClean="0"/>
              <a:t>1 (a) Recall</a:t>
            </a:r>
          </a:p>
          <a:p>
            <a:pPr>
              <a:buFont typeface="Arial"/>
              <a:buChar char="•"/>
            </a:pPr>
            <a:r>
              <a:rPr lang="en-US" dirty="0" smtClean="0"/>
              <a:t>1 (b) Identify Alternatives</a:t>
            </a:r>
          </a:p>
          <a:p>
            <a:pPr>
              <a:buFont typeface="Arial"/>
              <a:buChar char="•"/>
            </a:pPr>
            <a:r>
              <a:rPr lang="en-US" dirty="0" smtClean="0"/>
              <a:t>2 (a) Summarize</a:t>
            </a:r>
          </a:p>
          <a:p>
            <a:pPr>
              <a:buFont typeface="Arial"/>
              <a:buChar char="•"/>
            </a:pPr>
            <a:r>
              <a:rPr lang="en-US" dirty="0" smtClean="0"/>
              <a:t>2 (b) Apply Information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6296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2: Forming a New </a:t>
            </a:r>
            <a:r>
              <a:rPr lang="en-US" sz="3600" dirty="0" smtClean="0"/>
              <a:t>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8380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Chapter 5; Section </a:t>
            </a:r>
            <a:r>
              <a:rPr lang="en-US" dirty="0"/>
              <a:t>4</a:t>
            </a:r>
            <a:r>
              <a:rPr lang="en-US" dirty="0" smtClean="0"/>
              <a:t>: The War Begins</a:t>
            </a:r>
          </a:p>
          <a:p>
            <a:pPr marL="0" indent="0">
              <a:buNone/>
            </a:pPr>
            <a:r>
              <a:rPr lang="en-US" dirty="0" smtClean="0"/>
              <a:t> Guided Reading and Discussion of Pages 156-161</a:t>
            </a:r>
          </a:p>
          <a:p>
            <a:pPr marL="0" indent="0">
              <a:buNone/>
            </a:pPr>
            <a:r>
              <a:rPr lang="en-US" dirty="0" smtClean="0"/>
              <a:t>Objectives: </a:t>
            </a:r>
          </a:p>
          <a:p>
            <a:pPr>
              <a:buFont typeface="Arial"/>
              <a:buChar char="•"/>
            </a:pPr>
            <a:r>
              <a:rPr lang="en-US" dirty="0" smtClean="0"/>
              <a:t>Identify the divided loyalties of the colonists</a:t>
            </a:r>
          </a:p>
          <a:p>
            <a:pPr>
              <a:buFont typeface="Arial"/>
              <a:buChar char="•"/>
            </a:pPr>
            <a:r>
              <a:rPr lang="en-US" dirty="0"/>
              <a:t>Identify </a:t>
            </a:r>
            <a:r>
              <a:rPr lang="en-US" dirty="0" smtClean="0"/>
              <a:t>what the 2</a:t>
            </a:r>
            <a:r>
              <a:rPr lang="en-US" baseline="30000" dirty="0" smtClean="0"/>
              <a:t>nd</a:t>
            </a:r>
            <a:r>
              <a:rPr lang="en-US" dirty="0" smtClean="0"/>
              <a:t> Continental Congress Accomplished</a:t>
            </a:r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Essential Question:</a:t>
            </a:r>
          </a:p>
          <a:p>
            <a:pPr marL="0" indent="0">
              <a:buNone/>
            </a:pPr>
            <a:r>
              <a:rPr lang="en-US" b="1" i="1" dirty="0" smtClean="0"/>
              <a:t>How did the American Revolution begin?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3195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2: Forming a New </a:t>
            </a:r>
            <a:r>
              <a:rPr lang="en-US" sz="3600" dirty="0" smtClean="0"/>
              <a:t>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70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5; Section 4: The War Begins</a:t>
            </a:r>
          </a:p>
          <a:p>
            <a:pPr marL="0" indent="0">
              <a:buNone/>
            </a:pPr>
            <a:r>
              <a:rPr lang="en-US" dirty="0" smtClean="0"/>
              <a:t>Define these key terms:</a:t>
            </a:r>
          </a:p>
          <a:p>
            <a:pPr>
              <a:buFont typeface="Arial"/>
              <a:buChar char="•"/>
            </a:pPr>
            <a:r>
              <a:rPr lang="en-US" smtClean="0"/>
              <a:t>Blockade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Mercenary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2068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2: Forming a New </a:t>
            </a:r>
            <a:r>
              <a:rPr lang="en-US" sz="3600" dirty="0" smtClean="0"/>
              <a:t>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886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5; Section 4: The War Begins</a:t>
            </a:r>
          </a:p>
          <a:p>
            <a:pPr marL="0" indent="0">
              <a:buNone/>
            </a:pPr>
            <a:r>
              <a:rPr lang="en-US" dirty="0" smtClean="0"/>
              <a:t>Homework/Assessment: In notebooks</a:t>
            </a:r>
          </a:p>
          <a:p>
            <a:pPr marL="0" indent="0">
              <a:buNone/>
            </a:pPr>
            <a:r>
              <a:rPr lang="en-US" dirty="0" smtClean="0"/>
              <a:t>Check your Progress on page 161:</a:t>
            </a:r>
          </a:p>
          <a:p>
            <a:pPr>
              <a:buFont typeface="Arial"/>
              <a:buChar char="•"/>
            </a:pPr>
            <a:r>
              <a:rPr lang="en-US" dirty="0" smtClean="0"/>
              <a:t>1 (a) Recall</a:t>
            </a:r>
          </a:p>
          <a:p>
            <a:pPr>
              <a:buFont typeface="Arial"/>
              <a:buChar char="•"/>
            </a:pPr>
            <a:r>
              <a:rPr lang="en-US" dirty="0" smtClean="0"/>
              <a:t>1 (b) </a:t>
            </a:r>
            <a:r>
              <a:rPr lang="en-US" dirty="0"/>
              <a:t>Apply Information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2 (a) Recall</a:t>
            </a:r>
          </a:p>
          <a:p>
            <a:pPr>
              <a:buFont typeface="Arial"/>
              <a:buChar char="•"/>
            </a:pPr>
            <a:r>
              <a:rPr lang="en-US" dirty="0" smtClean="0"/>
              <a:t>2 (b) Apply Information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5659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2: Forming a New </a:t>
            </a:r>
            <a:r>
              <a:rPr lang="en-US" sz="3600" dirty="0" smtClean="0"/>
              <a:t>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8380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Chapter 6; Section </a:t>
            </a:r>
            <a:r>
              <a:rPr lang="en-US" dirty="0"/>
              <a:t>1</a:t>
            </a:r>
            <a:r>
              <a:rPr lang="en-US" dirty="0" smtClean="0"/>
              <a:t>: A Nation Declares Independence</a:t>
            </a:r>
          </a:p>
          <a:p>
            <a:pPr marL="0" indent="0">
              <a:buNone/>
            </a:pPr>
            <a:r>
              <a:rPr lang="en-US" dirty="0" smtClean="0"/>
              <a:t> Guided Reading and Discussion of Pages 170-173</a:t>
            </a:r>
          </a:p>
          <a:p>
            <a:pPr marL="0" indent="0">
              <a:buNone/>
            </a:pPr>
            <a:r>
              <a:rPr lang="en-US" dirty="0" smtClean="0"/>
              <a:t>Objectives: </a:t>
            </a:r>
          </a:p>
          <a:p>
            <a:pPr>
              <a:buFont typeface="Arial"/>
              <a:buChar char="•"/>
            </a:pPr>
            <a:r>
              <a:rPr lang="en-US" dirty="0" smtClean="0"/>
              <a:t>Identify the impact of “Common Sense” on the silent majority in the Colonies</a:t>
            </a:r>
          </a:p>
          <a:p>
            <a:pPr>
              <a:buFont typeface="Arial"/>
              <a:buChar char="•"/>
            </a:pPr>
            <a:r>
              <a:rPr lang="en-US" dirty="0"/>
              <a:t>Identify </a:t>
            </a:r>
            <a:r>
              <a:rPr lang="en-US" dirty="0" smtClean="0"/>
              <a:t>how the Declaration changed the nature of the American Revolution</a:t>
            </a:r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Essential Question:</a:t>
            </a:r>
          </a:p>
          <a:p>
            <a:pPr marL="0" indent="0">
              <a:buNone/>
            </a:pPr>
            <a:r>
              <a:rPr lang="en-US" b="1" i="1" dirty="0" smtClean="0"/>
              <a:t>Why did many colonists favor declaring independence?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1363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2: Forming a New </a:t>
            </a:r>
            <a:r>
              <a:rPr lang="en-US" sz="3600" dirty="0" smtClean="0"/>
              <a:t>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70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6; Section 1: A Nation Declares Independence</a:t>
            </a:r>
          </a:p>
          <a:p>
            <a:pPr marL="0" indent="0">
              <a:buNone/>
            </a:pPr>
            <a:r>
              <a:rPr lang="en-US" dirty="0" smtClean="0"/>
              <a:t>Define these key terms:</a:t>
            </a:r>
          </a:p>
          <a:p>
            <a:pPr>
              <a:buFont typeface="Arial"/>
              <a:buChar char="•"/>
            </a:pPr>
            <a:r>
              <a:rPr lang="en-US" dirty="0" smtClean="0"/>
              <a:t>Preamble</a:t>
            </a:r>
          </a:p>
          <a:p>
            <a:pPr>
              <a:buFont typeface="Arial"/>
              <a:buChar char="•"/>
            </a:pPr>
            <a:r>
              <a:rPr lang="en-US" dirty="0" smtClean="0"/>
              <a:t>Grievance</a:t>
            </a:r>
          </a:p>
          <a:p>
            <a:pPr>
              <a:buFont typeface="Arial"/>
              <a:buChar char="•"/>
            </a:pPr>
            <a:r>
              <a:rPr lang="en-US" dirty="0" smtClean="0"/>
              <a:t>Resolution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3115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2: Forming a New </a:t>
            </a:r>
            <a:r>
              <a:rPr lang="en-US" sz="3600" dirty="0" smtClean="0"/>
              <a:t>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886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6; Section 1: A Nation Declares Independence</a:t>
            </a:r>
          </a:p>
          <a:p>
            <a:pPr marL="0" indent="0">
              <a:buNone/>
            </a:pPr>
            <a:r>
              <a:rPr lang="en-US" dirty="0" smtClean="0"/>
              <a:t>Homework/Assessment: In notebooks</a:t>
            </a:r>
          </a:p>
          <a:p>
            <a:pPr marL="0" indent="0">
              <a:buNone/>
            </a:pPr>
            <a:r>
              <a:rPr lang="en-US" dirty="0" smtClean="0"/>
              <a:t>Check your Progress on page 173:</a:t>
            </a:r>
          </a:p>
          <a:p>
            <a:pPr>
              <a:buFont typeface="Arial"/>
              <a:buChar char="•"/>
            </a:pPr>
            <a:r>
              <a:rPr lang="en-US" dirty="0" smtClean="0"/>
              <a:t>1 (a) Recall</a:t>
            </a:r>
          </a:p>
          <a:p>
            <a:pPr>
              <a:buFont typeface="Arial"/>
              <a:buChar char="•"/>
            </a:pPr>
            <a:r>
              <a:rPr lang="en-US" dirty="0" smtClean="0"/>
              <a:t>1 (b) Draw Conclusions</a:t>
            </a:r>
          </a:p>
          <a:p>
            <a:pPr>
              <a:buFont typeface="Arial"/>
              <a:buChar char="•"/>
            </a:pPr>
            <a:r>
              <a:rPr lang="en-US" dirty="0" smtClean="0"/>
              <a:t>2 (a) Identify</a:t>
            </a:r>
          </a:p>
          <a:p>
            <a:pPr>
              <a:buFont typeface="Arial"/>
              <a:buChar char="•"/>
            </a:pPr>
            <a:r>
              <a:rPr lang="en-US" dirty="0" smtClean="0"/>
              <a:t>2 (b) Apply Information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7754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2: Forming a New </a:t>
            </a:r>
            <a:r>
              <a:rPr lang="en-US" sz="3600" dirty="0" smtClean="0"/>
              <a:t>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886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Chapter 6; Section 1: A Nation Declares Independence</a:t>
            </a:r>
          </a:p>
          <a:p>
            <a:pPr marL="0" indent="0">
              <a:buNone/>
            </a:pPr>
            <a:r>
              <a:rPr lang="en-US" dirty="0" smtClean="0"/>
              <a:t>Homework/Assessment: In notebooks</a:t>
            </a:r>
          </a:p>
          <a:p>
            <a:pPr>
              <a:buFont typeface="Arial"/>
              <a:buChar char="•"/>
            </a:pPr>
            <a:r>
              <a:rPr lang="en-US" dirty="0" smtClean="0"/>
              <a:t>Too Late to Apologize Video w/ Lyrics</a:t>
            </a:r>
          </a:p>
          <a:p>
            <a:pPr marL="0" indent="0">
              <a:buNone/>
            </a:pPr>
            <a:r>
              <a:rPr lang="en-US" dirty="0" smtClean="0"/>
              <a:t>Stanford History Group</a:t>
            </a:r>
          </a:p>
          <a:p>
            <a:pPr>
              <a:buFont typeface="Arial"/>
              <a:buChar char="•"/>
            </a:pPr>
            <a:r>
              <a:rPr lang="en-US" dirty="0" smtClean="0"/>
              <a:t>2 Historians’ Interpretations</a:t>
            </a:r>
          </a:p>
          <a:p>
            <a:pPr>
              <a:buFont typeface="Arial"/>
              <a:buChar char="•"/>
            </a:pPr>
            <a:r>
              <a:rPr lang="en-US" dirty="0" smtClean="0"/>
              <a:t>Declaration Preamble</a:t>
            </a:r>
          </a:p>
          <a:p>
            <a:pPr>
              <a:buFont typeface="Arial"/>
              <a:buChar char="•"/>
            </a:pPr>
            <a:r>
              <a:rPr lang="en-US" dirty="0" smtClean="0"/>
              <a:t>Declaration of Independence </a:t>
            </a:r>
            <a:r>
              <a:rPr lang="en-US" dirty="0" err="1" smtClean="0"/>
              <a:t>Grievences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Our Documents 100 Milestone Documents</a:t>
            </a:r>
          </a:p>
          <a:p>
            <a:pPr>
              <a:buFont typeface="Arial"/>
              <a:buChar char="•"/>
            </a:pPr>
            <a:r>
              <a:rPr lang="en-US" dirty="0" smtClean="0"/>
              <a:t>The Declaration of Independence Transcript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3190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2: </a:t>
            </a:r>
            <a:r>
              <a:rPr lang="en-US" dirty="0" smtClean="0"/>
              <a:t>Forming a New Nation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5: </a:t>
            </a:r>
            <a:r>
              <a:rPr lang="en-US" i="1" dirty="0" smtClean="0"/>
              <a:t>Road to Revolution </a:t>
            </a:r>
            <a:r>
              <a:rPr lang="en-US" dirty="0" smtClean="0"/>
              <a:t>pp. 136-165</a:t>
            </a:r>
          </a:p>
          <a:p>
            <a:r>
              <a:rPr lang="en-US" dirty="0" smtClean="0"/>
              <a:t>Chapter 6: </a:t>
            </a:r>
            <a:r>
              <a:rPr lang="en-US" i="1" dirty="0" smtClean="0"/>
              <a:t>The American Revolution </a:t>
            </a:r>
            <a:r>
              <a:rPr lang="en-US" dirty="0" smtClean="0"/>
              <a:t>pp. 166-199</a:t>
            </a:r>
          </a:p>
          <a:p>
            <a:r>
              <a:rPr lang="en-US" dirty="0" smtClean="0"/>
              <a:t>Chapter 7: </a:t>
            </a:r>
            <a:r>
              <a:rPr lang="en-US" i="1" dirty="0" smtClean="0"/>
              <a:t>Creating the Constitution </a:t>
            </a:r>
            <a:r>
              <a:rPr lang="en-US" dirty="0" smtClean="0"/>
              <a:t>pp. 200-225</a:t>
            </a:r>
          </a:p>
          <a:p>
            <a:r>
              <a:rPr lang="en-US" i="1" dirty="0" smtClean="0"/>
              <a:t>The Constitution of the United States </a:t>
            </a:r>
            <a:r>
              <a:rPr lang="en-US" dirty="0" smtClean="0"/>
              <a:t>pp. 226-250</a:t>
            </a:r>
          </a:p>
          <a:p>
            <a:r>
              <a:rPr lang="en-US" i="1" dirty="0" smtClean="0"/>
              <a:t>Citizenship Handbook </a:t>
            </a:r>
            <a:r>
              <a:rPr lang="en-US" dirty="0" smtClean="0"/>
              <a:t>pp. 251-271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9116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2: Forming a New </a:t>
            </a:r>
            <a:r>
              <a:rPr lang="en-US" sz="3600" dirty="0" smtClean="0"/>
              <a:t>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8380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Chapter 6; Section </a:t>
            </a:r>
            <a:r>
              <a:rPr lang="en-US" dirty="0"/>
              <a:t>2</a:t>
            </a:r>
            <a:r>
              <a:rPr lang="en-US" dirty="0" smtClean="0"/>
              <a:t>: A Critical Time</a:t>
            </a:r>
          </a:p>
          <a:p>
            <a:pPr marL="0" indent="0">
              <a:buNone/>
            </a:pPr>
            <a:r>
              <a:rPr lang="en-US" dirty="0" smtClean="0"/>
              <a:t> Guided Reading and Discussion of Pages 179-184</a:t>
            </a:r>
          </a:p>
          <a:p>
            <a:pPr marL="0" indent="0">
              <a:buNone/>
            </a:pPr>
            <a:r>
              <a:rPr lang="en-US" dirty="0" smtClean="0"/>
              <a:t>Objectives: </a:t>
            </a:r>
          </a:p>
          <a:p>
            <a:pPr>
              <a:buFont typeface="Arial"/>
              <a:buChar char="•"/>
            </a:pPr>
            <a:r>
              <a:rPr lang="en-US" dirty="0" smtClean="0"/>
              <a:t>Identify the help from “Overseas” that the Colonies received. </a:t>
            </a:r>
          </a:p>
          <a:p>
            <a:pPr>
              <a:buFont typeface="Arial"/>
              <a:buChar char="•"/>
            </a:pPr>
            <a:r>
              <a:rPr lang="en-US" dirty="0"/>
              <a:t>Identify </a:t>
            </a:r>
            <a:r>
              <a:rPr lang="en-US" dirty="0" smtClean="0"/>
              <a:t>the battle that is viewed by many </a:t>
            </a:r>
            <a:r>
              <a:rPr lang="en-US" smtClean="0"/>
              <a:t>as the “Turning</a:t>
            </a:r>
            <a:r>
              <a:rPr lang="en-US" dirty="0" smtClean="0"/>
              <a:t> </a:t>
            </a:r>
            <a:r>
              <a:rPr lang="en-US" dirty="0"/>
              <a:t>P</a:t>
            </a:r>
            <a:r>
              <a:rPr lang="en-US" dirty="0" smtClean="0"/>
              <a:t>oint” the American Revolution.</a:t>
            </a:r>
          </a:p>
          <a:p>
            <a:pPr marL="0" indent="0">
              <a:buNone/>
            </a:pPr>
            <a:r>
              <a:rPr lang="en-US" b="1" i="1" dirty="0" smtClean="0"/>
              <a:t>Essential Question:</a:t>
            </a:r>
          </a:p>
          <a:p>
            <a:pPr marL="0" indent="0">
              <a:buNone/>
            </a:pPr>
            <a:r>
              <a:rPr lang="en-US" b="1" i="1" dirty="0" smtClean="0"/>
              <a:t>How were the early years of the war a critical time?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9114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2: Forming a New </a:t>
            </a:r>
            <a:r>
              <a:rPr lang="en-US" sz="3600" dirty="0" smtClean="0"/>
              <a:t>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700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Chapter 6; Section 2: A Critical Time</a:t>
            </a:r>
          </a:p>
          <a:p>
            <a:pPr marL="0" indent="0">
              <a:buNone/>
            </a:pPr>
            <a:r>
              <a:rPr lang="en-US" dirty="0" smtClean="0"/>
              <a:t>Define these key terms:</a:t>
            </a:r>
          </a:p>
          <a:p>
            <a:pPr>
              <a:buFont typeface="Arial"/>
              <a:buChar char="•"/>
            </a:pPr>
            <a:r>
              <a:rPr lang="en-US" dirty="0" smtClean="0"/>
              <a:t>Mercenary</a:t>
            </a:r>
          </a:p>
          <a:p>
            <a:pPr>
              <a:buFont typeface="Arial"/>
              <a:buChar char="•"/>
            </a:pPr>
            <a:r>
              <a:rPr lang="en-US" dirty="0" smtClean="0"/>
              <a:t>Cavalry</a:t>
            </a:r>
          </a:p>
          <a:p>
            <a:pPr>
              <a:buFont typeface="Arial"/>
              <a:buChar char="•"/>
            </a:pPr>
            <a:r>
              <a:rPr lang="en-US" dirty="0" smtClean="0"/>
              <a:t>Alliance</a:t>
            </a:r>
          </a:p>
          <a:p>
            <a:pPr>
              <a:buFont typeface="Arial"/>
              <a:buChar char="•"/>
            </a:pPr>
            <a:r>
              <a:rPr lang="en-US" dirty="0" smtClean="0"/>
              <a:t>Nathan Hale</a:t>
            </a:r>
          </a:p>
          <a:p>
            <a:pPr>
              <a:buFont typeface="Arial"/>
              <a:buChar char="•"/>
            </a:pPr>
            <a:r>
              <a:rPr lang="en-US" dirty="0" smtClean="0"/>
              <a:t>Marquis de Lafayette</a:t>
            </a:r>
          </a:p>
          <a:p>
            <a:pPr>
              <a:buFont typeface="Arial"/>
              <a:buChar char="•"/>
            </a:pPr>
            <a:r>
              <a:rPr lang="en-US" dirty="0" smtClean="0"/>
              <a:t>Friedrich von Steuben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3022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2: Forming a New </a:t>
            </a:r>
            <a:r>
              <a:rPr lang="en-US" sz="3600" dirty="0" smtClean="0"/>
              <a:t>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886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6; Section 2: A Critical Time</a:t>
            </a:r>
          </a:p>
          <a:p>
            <a:pPr marL="0" indent="0">
              <a:buNone/>
            </a:pPr>
            <a:r>
              <a:rPr lang="en-US" dirty="0" smtClean="0"/>
              <a:t>Homework/Assessment: In notebooks</a:t>
            </a:r>
          </a:p>
          <a:p>
            <a:pPr marL="0" indent="0">
              <a:buNone/>
            </a:pPr>
            <a:r>
              <a:rPr lang="en-US" dirty="0" smtClean="0"/>
              <a:t>Check your Progress on page 173:</a:t>
            </a:r>
          </a:p>
          <a:p>
            <a:pPr>
              <a:buFont typeface="Arial"/>
              <a:buChar char="•"/>
            </a:pPr>
            <a:r>
              <a:rPr lang="en-US" dirty="0" smtClean="0"/>
              <a:t>1 (a) Recall</a:t>
            </a:r>
          </a:p>
          <a:p>
            <a:pPr>
              <a:buFont typeface="Arial"/>
              <a:buChar char="•"/>
            </a:pPr>
            <a:r>
              <a:rPr lang="en-US" dirty="0" smtClean="0"/>
              <a:t>1 (b) Draw Inferences</a:t>
            </a:r>
          </a:p>
          <a:p>
            <a:pPr>
              <a:buFont typeface="Arial"/>
              <a:buChar char="•"/>
            </a:pPr>
            <a:r>
              <a:rPr lang="en-US" dirty="0" smtClean="0"/>
              <a:t>2 (a) List</a:t>
            </a:r>
          </a:p>
          <a:p>
            <a:pPr>
              <a:buFont typeface="Arial"/>
              <a:buChar char="•"/>
            </a:pPr>
            <a:r>
              <a:rPr lang="en-US" dirty="0" smtClean="0"/>
              <a:t>2 (b) Make Predictions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7261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2: Forming a New </a:t>
            </a:r>
            <a:r>
              <a:rPr lang="en-US" sz="3600" dirty="0" smtClean="0"/>
              <a:t>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8380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Chapter 6; Section </a:t>
            </a:r>
            <a:r>
              <a:rPr lang="en-US" dirty="0"/>
              <a:t>3</a:t>
            </a:r>
            <a:r>
              <a:rPr lang="en-US" dirty="0" smtClean="0"/>
              <a:t>: The War Widens</a:t>
            </a:r>
          </a:p>
          <a:p>
            <a:pPr marL="0" indent="0">
              <a:buNone/>
            </a:pPr>
            <a:r>
              <a:rPr lang="en-US" dirty="0" smtClean="0"/>
              <a:t> Guided Reading and Discussion of Pages 186-190</a:t>
            </a:r>
          </a:p>
          <a:p>
            <a:pPr marL="0" indent="0">
              <a:buNone/>
            </a:pPr>
            <a:r>
              <a:rPr lang="en-US" dirty="0" smtClean="0"/>
              <a:t>Objectives: </a:t>
            </a:r>
          </a:p>
          <a:p>
            <a:pPr>
              <a:buFont typeface="Arial"/>
              <a:buChar char="•"/>
            </a:pPr>
            <a:r>
              <a:rPr lang="en-US" dirty="0" smtClean="0"/>
              <a:t>Explain why some enslaved African Americans chose to fight for the British</a:t>
            </a:r>
          </a:p>
          <a:p>
            <a:pPr>
              <a:buFont typeface="Arial"/>
              <a:buChar char="•"/>
            </a:pPr>
            <a:r>
              <a:rPr lang="en-US" dirty="0"/>
              <a:t>Identify </a:t>
            </a:r>
            <a:r>
              <a:rPr lang="en-US" dirty="0" smtClean="0"/>
              <a:t>what role women played in </a:t>
            </a:r>
            <a:r>
              <a:rPr lang="en-US" smtClean="0"/>
              <a:t>the American Revolution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i="1" dirty="0" smtClean="0"/>
              <a:t>Essential Question:</a:t>
            </a:r>
          </a:p>
          <a:p>
            <a:pPr marL="0" indent="0">
              <a:buNone/>
            </a:pPr>
            <a:r>
              <a:rPr lang="en-US" b="1" i="1" dirty="0" smtClean="0"/>
              <a:t>How did the effects of the war widen?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288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2: Forming a New </a:t>
            </a:r>
            <a:r>
              <a:rPr lang="en-US" sz="3600" dirty="0" smtClean="0"/>
              <a:t>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70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6; Section 3: The War Widens</a:t>
            </a:r>
          </a:p>
          <a:p>
            <a:pPr marL="0" indent="0">
              <a:buNone/>
            </a:pPr>
            <a:r>
              <a:rPr lang="en-US" dirty="0" smtClean="0"/>
              <a:t>Define these key terms:</a:t>
            </a:r>
          </a:p>
          <a:p>
            <a:pPr>
              <a:buFont typeface="Arial"/>
              <a:buChar char="•"/>
            </a:pPr>
            <a:r>
              <a:rPr lang="en-US" dirty="0" smtClean="0"/>
              <a:t>Enlist</a:t>
            </a:r>
          </a:p>
          <a:p>
            <a:pPr>
              <a:buFont typeface="Arial"/>
              <a:buChar char="•"/>
            </a:pPr>
            <a:r>
              <a:rPr lang="en-US" dirty="0" smtClean="0"/>
              <a:t>Civilian</a:t>
            </a:r>
          </a:p>
          <a:p>
            <a:pPr>
              <a:buFont typeface="Arial"/>
              <a:buChar char="•"/>
            </a:pPr>
            <a:r>
              <a:rPr lang="en-US" dirty="0" smtClean="0"/>
              <a:t>Continental</a:t>
            </a:r>
          </a:p>
          <a:p>
            <a:pPr>
              <a:buFont typeface="Arial"/>
              <a:buChar char="•"/>
            </a:pPr>
            <a:r>
              <a:rPr lang="en-US" dirty="0" smtClean="0"/>
              <a:t>Privateer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4502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2: Forming a New </a:t>
            </a:r>
            <a:r>
              <a:rPr lang="en-US" sz="3600" dirty="0" smtClean="0"/>
              <a:t>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886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6; Section 3: The War Widens</a:t>
            </a:r>
          </a:p>
          <a:p>
            <a:pPr marL="0" indent="0">
              <a:buNone/>
            </a:pPr>
            <a:r>
              <a:rPr lang="en-US" dirty="0" smtClean="0"/>
              <a:t>Homework/Assessment: In notebooks</a:t>
            </a:r>
          </a:p>
          <a:p>
            <a:pPr marL="0" indent="0">
              <a:buNone/>
            </a:pPr>
            <a:r>
              <a:rPr lang="en-US" dirty="0" smtClean="0"/>
              <a:t>Check your Progress on page 173:</a:t>
            </a:r>
          </a:p>
          <a:p>
            <a:pPr>
              <a:buFont typeface="Arial"/>
              <a:buChar char="•"/>
            </a:pPr>
            <a:r>
              <a:rPr lang="en-US" dirty="0" smtClean="0"/>
              <a:t>1 (a) Recall</a:t>
            </a:r>
          </a:p>
          <a:p>
            <a:pPr>
              <a:buFont typeface="Arial"/>
              <a:buChar char="•"/>
            </a:pPr>
            <a:r>
              <a:rPr lang="en-US" dirty="0" smtClean="0"/>
              <a:t>1 (b) Identify Benefits</a:t>
            </a:r>
          </a:p>
          <a:p>
            <a:pPr>
              <a:buFont typeface="Arial"/>
              <a:buChar char="•"/>
            </a:pPr>
            <a:r>
              <a:rPr lang="en-US" dirty="0" smtClean="0"/>
              <a:t>2 (a) Describe</a:t>
            </a:r>
          </a:p>
          <a:p>
            <a:pPr>
              <a:buFont typeface="Arial"/>
              <a:buChar char="•"/>
            </a:pPr>
            <a:r>
              <a:rPr lang="en-US" dirty="0" smtClean="0"/>
              <a:t>2 (b) Draw Conclusions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5907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2: Forming a New </a:t>
            </a:r>
            <a:r>
              <a:rPr lang="en-US" sz="3600" dirty="0" smtClean="0"/>
              <a:t>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83808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Chapter 7; Section 1 : Governing a New Nation</a:t>
            </a:r>
          </a:p>
          <a:p>
            <a:pPr marL="0" indent="0">
              <a:buNone/>
            </a:pPr>
            <a:r>
              <a:rPr lang="en-US" dirty="0" smtClean="0"/>
              <a:t>Guided Reading and Discussion of Pages 204-209</a:t>
            </a:r>
          </a:p>
          <a:p>
            <a:pPr marL="0" indent="0">
              <a:buNone/>
            </a:pPr>
            <a:r>
              <a:rPr lang="en-US" dirty="0" smtClean="0"/>
              <a:t>Objectives: </a:t>
            </a:r>
          </a:p>
          <a:p>
            <a:pPr>
              <a:buFont typeface="Arial"/>
              <a:buChar char="•"/>
            </a:pPr>
            <a:r>
              <a:rPr lang="en-US" dirty="0" smtClean="0"/>
              <a:t>Explain why many state governments limited the power of state governments.</a:t>
            </a:r>
          </a:p>
          <a:p>
            <a:pPr>
              <a:buFont typeface="Arial"/>
              <a:buChar char="•"/>
            </a:pPr>
            <a:r>
              <a:rPr lang="en-US" dirty="0"/>
              <a:t>Identify </a:t>
            </a:r>
            <a:r>
              <a:rPr lang="en-US" dirty="0" smtClean="0"/>
              <a:t>how the Articles of Confederation ensure the power of the State.</a:t>
            </a:r>
          </a:p>
          <a:p>
            <a:pPr marL="0" indent="0">
              <a:buNone/>
            </a:pPr>
            <a:r>
              <a:rPr lang="en-US" b="1" i="1" dirty="0" smtClean="0"/>
              <a:t>Essential Question:</a:t>
            </a:r>
          </a:p>
          <a:p>
            <a:pPr marL="0" indent="0">
              <a:buNone/>
            </a:pPr>
            <a:r>
              <a:rPr lang="en-US" b="1" i="1" dirty="0" smtClean="0"/>
              <a:t>What were the major success and failures of the government under the Articles of Confederation?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6753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2: Forming a New </a:t>
            </a:r>
            <a:r>
              <a:rPr lang="en-US" sz="3600" dirty="0" smtClean="0"/>
              <a:t>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70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7; </a:t>
            </a:r>
            <a:r>
              <a:rPr lang="en-US" dirty="0" smtClean="0"/>
              <a:t>Section 1 </a:t>
            </a:r>
            <a:r>
              <a:rPr lang="en-US" dirty="0"/>
              <a:t>: Governing a New Nation</a:t>
            </a:r>
          </a:p>
          <a:p>
            <a:pPr marL="0" indent="0">
              <a:buNone/>
            </a:pPr>
            <a:r>
              <a:rPr lang="en-US" dirty="0" smtClean="0"/>
              <a:t>Define these key terms:</a:t>
            </a:r>
          </a:p>
          <a:p>
            <a:pPr>
              <a:buFont typeface="Arial"/>
              <a:buChar char="•"/>
            </a:pPr>
            <a:r>
              <a:rPr lang="en-US" dirty="0" smtClean="0"/>
              <a:t>Constitution (Law of the Land)</a:t>
            </a:r>
          </a:p>
          <a:p>
            <a:pPr>
              <a:buFont typeface="Arial"/>
              <a:buChar char="•"/>
            </a:pPr>
            <a:r>
              <a:rPr lang="en-US" dirty="0" smtClean="0"/>
              <a:t>Executive</a:t>
            </a:r>
          </a:p>
          <a:p>
            <a:pPr>
              <a:buFont typeface="Arial"/>
              <a:buChar char="•"/>
            </a:pPr>
            <a:r>
              <a:rPr lang="en-US" dirty="0" smtClean="0"/>
              <a:t>Economic Depression</a:t>
            </a:r>
          </a:p>
          <a:p>
            <a:pPr marL="0" indent="0">
              <a:buNone/>
            </a:pPr>
            <a:r>
              <a:rPr lang="en-US" dirty="0" smtClean="0"/>
              <a:t>Virginia Bill of Rights (</a:t>
            </a:r>
            <a:r>
              <a:rPr lang="en-US" dirty="0" err="1" smtClean="0"/>
              <a:t>Pg</a:t>
            </a:r>
            <a:r>
              <a:rPr lang="en-US" dirty="0" smtClean="0"/>
              <a:t> 205)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3506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2: Forming a New </a:t>
            </a:r>
            <a:r>
              <a:rPr lang="en-US" sz="3600" dirty="0" smtClean="0"/>
              <a:t>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886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7; </a:t>
            </a:r>
            <a:r>
              <a:rPr lang="en-US" dirty="0" smtClean="0"/>
              <a:t>Section 1 </a:t>
            </a:r>
            <a:r>
              <a:rPr lang="en-US" dirty="0"/>
              <a:t>: Governing a New Nation</a:t>
            </a:r>
          </a:p>
          <a:p>
            <a:pPr marL="0" indent="0">
              <a:buNone/>
            </a:pPr>
            <a:r>
              <a:rPr lang="en-US" dirty="0" smtClean="0"/>
              <a:t>Homework/Assessment: In notebooks</a:t>
            </a:r>
          </a:p>
          <a:p>
            <a:pPr marL="0" indent="0">
              <a:buNone/>
            </a:pPr>
            <a:r>
              <a:rPr lang="en-US" dirty="0" smtClean="0"/>
              <a:t>Check your Progress on page 173:</a:t>
            </a:r>
          </a:p>
          <a:p>
            <a:pPr>
              <a:buFont typeface="Arial"/>
              <a:buChar char="•"/>
            </a:pPr>
            <a:r>
              <a:rPr lang="en-US" dirty="0" smtClean="0"/>
              <a:t>1 (a) Recall</a:t>
            </a:r>
          </a:p>
          <a:p>
            <a:pPr>
              <a:buFont typeface="Arial"/>
              <a:buChar char="•"/>
            </a:pPr>
            <a:r>
              <a:rPr lang="en-US" dirty="0" smtClean="0"/>
              <a:t>1 (b) Explain Problems</a:t>
            </a:r>
          </a:p>
          <a:p>
            <a:pPr>
              <a:buFont typeface="Arial"/>
              <a:buChar char="•"/>
            </a:pPr>
            <a:r>
              <a:rPr lang="en-US" dirty="0" smtClean="0"/>
              <a:t>2 (a) Recall</a:t>
            </a:r>
          </a:p>
          <a:p>
            <a:pPr>
              <a:buFont typeface="Arial"/>
              <a:buChar char="•"/>
            </a:pPr>
            <a:r>
              <a:rPr lang="en-US" dirty="0" smtClean="0"/>
              <a:t>2 (b) Analyze Cause and Effect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1503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2: Forming a New </a:t>
            </a:r>
            <a:r>
              <a:rPr lang="en-US" sz="3600" dirty="0" smtClean="0"/>
              <a:t>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3791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Chapter 7; Section 2 : The Constitutional Convention</a:t>
            </a:r>
          </a:p>
          <a:p>
            <a:pPr marL="0" indent="0">
              <a:buNone/>
            </a:pPr>
            <a:r>
              <a:rPr lang="en-US" dirty="0" smtClean="0"/>
              <a:t>Guided Reading and Discussion of Pages 212-217</a:t>
            </a:r>
          </a:p>
          <a:p>
            <a:pPr marL="0" indent="0">
              <a:buNone/>
            </a:pPr>
            <a:r>
              <a:rPr lang="en-US" dirty="0" smtClean="0"/>
              <a:t>Objectives: </a:t>
            </a:r>
          </a:p>
          <a:p>
            <a:pPr>
              <a:buFont typeface="Arial"/>
              <a:buChar char="•"/>
            </a:pPr>
            <a:r>
              <a:rPr lang="en-US" dirty="0" smtClean="0"/>
              <a:t>Explain the parts of the “Great Compromise”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Explain the “Three-Fifths Compromise” was .</a:t>
            </a:r>
          </a:p>
          <a:p>
            <a:pPr marL="0" indent="0">
              <a:buNone/>
            </a:pPr>
            <a:r>
              <a:rPr lang="en-US" b="1" i="1" dirty="0" smtClean="0"/>
              <a:t>Essential Question:</a:t>
            </a:r>
          </a:p>
          <a:p>
            <a:pPr marL="0" indent="0">
              <a:buNone/>
            </a:pPr>
            <a:r>
              <a:rPr lang="en-US" b="1" i="1" dirty="0" smtClean="0"/>
              <a:t>What role did compromise play in the creation of the United Sates Constitution?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6740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</a:t>
            </a:r>
            <a:r>
              <a:rPr lang="en-US" sz="3600" dirty="0" smtClean="0"/>
              <a:t>2: Forming a New </a:t>
            </a:r>
            <a:r>
              <a:rPr lang="en-US" sz="3600" dirty="0" smtClean="0"/>
              <a:t>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Chapter 5; Section </a:t>
            </a:r>
            <a:r>
              <a:rPr lang="en-US" dirty="0"/>
              <a:t>1</a:t>
            </a:r>
            <a:r>
              <a:rPr lang="en-US" dirty="0" smtClean="0"/>
              <a:t>: Trouble on the Frontier</a:t>
            </a:r>
          </a:p>
          <a:p>
            <a:pPr marL="0" indent="0">
              <a:buNone/>
            </a:pPr>
            <a:r>
              <a:rPr lang="en-US" dirty="0" smtClean="0"/>
              <a:t> Guided Reading and Discussion of Pages 140-144</a:t>
            </a:r>
          </a:p>
          <a:p>
            <a:pPr marL="0" indent="0">
              <a:buNone/>
            </a:pPr>
            <a:r>
              <a:rPr lang="en-US" dirty="0" smtClean="0"/>
              <a:t>Objectives: </a:t>
            </a:r>
          </a:p>
          <a:p>
            <a:pPr>
              <a:buFont typeface="Arial"/>
              <a:buChar char="•"/>
            </a:pPr>
            <a:r>
              <a:rPr lang="en-US" dirty="0" smtClean="0"/>
              <a:t>Identify the effect of the French and Indian War on the 13 Colonies</a:t>
            </a:r>
          </a:p>
          <a:p>
            <a:pPr>
              <a:buFont typeface="Arial"/>
              <a:buChar char="•"/>
            </a:pPr>
            <a:r>
              <a:rPr lang="en-US" dirty="0" smtClean="0"/>
              <a:t>Identify the local connection to the French Indian War.</a:t>
            </a:r>
          </a:p>
          <a:p>
            <a:pPr marL="0" indent="0">
              <a:buNone/>
            </a:pPr>
            <a:r>
              <a:rPr lang="en-US" b="1" i="1" dirty="0" smtClean="0"/>
              <a:t>Essential Question:</a:t>
            </a:r>
          </a:p>
          <a:p>
            <a:pPr marL="0" indent="0">
              <a:buNone/>
            </a:pPr>
            <a:r>
              <a:rPr lang="en-US" b="1" i="1" dirty="0" smtClean="0"/>
              <a:t>How did the British gain French Territory in North America?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8189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2: Forming a New </a:t>
            </a:r>
            <a:r>
              <a:rPr lang="en-US" sz="3600" dirty="0" smtClean="0"/>
              <a:t>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70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7; Section 2 : The Constitutional Convention</a:t>
            </a:r>
          </a:p>
          <a:p>
            <a:pPr marL="0" indent="0">
              <a:buNone/>
            </a:pPr>
            <a:r>
              <a:rPr lang="en-US" dirty="0" smtClean="0"/>
              <a:t>Define these key terms:</a:t>
            </a:r>
          </a:p>
          <a:p>
            <a:pPr>
              <a:buFont typeface="Arial"/>
              <a:buChar char="•"/>
            </a:pPr>
            <a:r>
              <a:rPr lang="en-US" dirty="0" smtClean="0"/>
              <a:t>James Madison (Pg. 216)</a:t>
            </a:r>
          </a:p>
          <a:p>
            <a:pPr>
              <a:buFont typeface="Arial"/>
              <a:buChar char="•"/>
            </a:pPr>
            <a:r>
              <a:rPr lang="en-US" dirty="0" smtClean="0"/>
              <a:t>Roger Sherman (Pg. 216)</a:t>
            </a:r>
          </a:p>
          <a:p>
            <a:pPr>
              <a:buFont typeface="Arial"/>
              <a:buChar char="•"/>
            </a:pPr>
            <a:r>
              <a:rPr lang="en-US" dirty="0" smtClean="0"/>
              <a:t>Judicial Branch</a:t>
            </a:r>
          </a:p>
          <a:p>
            <a:pPr>
              <a:buFont typeface="Arial"/>
              <a:buChar char="•"/>
            </a:pPr>
            <a:r>
              <a:rPr lang="en-US" dirty="0" smtClean="0"/>
              <a:t>Compromise</a:t>
            </a:r>
          </a:p>
          <a:p>
            <a:pPr marL="0" indent="0">
              <a:buNone/>
            </a:pPr>
            <a:r>
              <a:rPr lang="en-US" dirty="0" err="1" smtClean="0"/>
              <a:t>Inforgraphic</a:t>
            </a:r>
            <a:r>
              <a:rPr lang="en-US" dirty="0" smtClean="0"/>
              <a:t>: Signing The Constitution (</a:t>
            </a:r>
            <a:r>
              <a:rPr lang="en-US" dirty="0" err="1" smtClean="0"/>
              <a:t>Pg</a:t>
            </a:r>
            <a:r>
              <a:rPr lang="en-US" dirty="0" smtClean="0"/>
              <a:t> 216)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2856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2: Forming a New </a:t>
            </a:r>
            <a:r>
              <a:rPr lang="en-US" sz="3600" dirty="0" smtClean="0"/>
              <a:t>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886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Chapter 7; Section 2 : The Constitutional </a:t>
            </a:r>
            <a:r>
              <a:rPr lang="en-US" smtClean="0"/>
              <a:t>Convention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Homework/Assessment: In notebooks</a:t>
            </a:r>
          </a:p>
          <a:p>
            <a:pPr marL="0" indent="0">
              <a:buNone/>
            </a:pPr>
            <a:r>
              <a:rPr lang="en-US" dirty="0" smtClean="0"/>
              <a:t>Check your Progress on page 173:</a:t>
            </a:r>
          </a:p>
          <a:p>
            <a:pPr>
              <a:buFont typeface="Arial"/>
              <a:buChar char="•"/>
            </a:pPr>
            <a:r>
              <a:rPr lang="en-US" dirty="0" smtClean="0"/>
              <a:t>1 (a) Summarize</a:t>
            </a:r>
          </a:p>
          <a:p>
            <a:pPr>
              <a:buFont typeface="Arial"/>
              <a:buChar char="•"/>
            </a:pPr>
            <a:r>
              <a:rPr lang="en-US" dirty="0" smtClean="0"/>
              <a:t>1 (b) Explain Problems</a:t>
            </a:r>
          </a:p>
          <a:p>
            <a:pPr>
              <a:buFont typeface="Arial"/>
              <a:buChar char="•"/>
            </a:pPr>
            <a:r>
              <a:rPr lang="en-US" dirty="0" smtClean="0"/>
              <a:t>2 (a) Describe</a:t>
            </a:r>
          </a:p>
          <a:p>
            <a:pPr>
              <a:buFont typeface="Arial"/>
              <a:buChar char="•"/>
            </a:pPr>
            <a:r>
              <a:rPr lang="en-US" dirty="0" smtClean="0"/>
              <a:t>2 (b) Apply Information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3722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2: Forming a New </a:t>
            </a:r>
            <a:r>
              <a:rPr lang="en-US" sz="3600" dirty="0" smtClean="0"/>
              <a:t>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3791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Chapter 7; Section 3 : Debating the Constitution</a:t>
            </a:r>
          </a:p>
          <a:p>
            <a:pPr marL="0" indent="0">
              <a:buNone/>
            </a:pPr>
            <a:r>
              <a:rPr lang="en-US" dirty="0" smtClean="0"/>
              <a:t>Guided Reading and Discussion of Pages 212-217</a:t>
            </a:r>
          </a:p>
          <a:p>
            <a:pPr marL="0" indent="0">
              <a:buNone/>
            </a:pPr>
            <a:r>
              <a:rPr lang="en-US" dirty="0" smtClean="0"/>
              <a:t>Objectives: </a:t>
            </a:r>
          </a:p>
          <a:p>
            <a:pPr>
              <a:buFont typeface="Arial"/>
              <a:buChar char="•"/>
            </a:pPr>
            <a:r>
              <a:rPr lang="en-US" dirty="0" smtClean="0"/>
              <a:t>Explain the “</a:t>
            </a:r>
            <a:r>
              <a:rPr lang="en-US" dirty="0"/>
              <a:t>F</a:t>
            </a:r>
            <a:r>
              <a:rPr lang="en-US" dirty="0" smtClean="0"/>
              <a:t>ederalist” viewpoint.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Explain the “Anti-Federalist” viewpoint.</a:t>
            </a:r>
          </a:p>
          <a:p>
            <a:pPr marL="0" indent="0">
              <a:buNone/>
            </a:pPr>
            <a:r>
              <a:rPr lang="en-US" b="1" i="1" dirty="0" smtClean="0"/>
              <a:t>Essential Question:</a:t>
            </a:r>
          </a:p>
          <a:p>
            <a:pPr marL="0" indent="0">
              <a:buNone/>
            </a:pPr>
            <a:r>
              <a:rPr lang="en-US" b="1" i="1" dirty="0" smtClean="0"/>
              <a:t>How did those in favor of the the United Sates Constitution achieve its ratification?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3716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2: Forming a New </a:t>
            </a:r>
            <a:r>
              <a:rPr lang="en-US" sz="3600" dirty="0" smtClean="0"/>
              <a:t>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70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7; Section 3 : Debating the Constitution</a:t>
            </a:r>
          </a:p>
          <a:p>
            <a:pPr marL="0" indent="0">
              <a:buNone/>
            </a:pPr>
            <a:r>
              <a:rPr lang="en-US" dirty="0" smtClean="0"/>
              <a:t>Define these key terms:</a:t>
            </a:r>
          </a:p>
          <a:p>
            <a:pPr>
              <a:buFont typeface="Arial"/>
              <a:buChar char="•"/>
            </a:pPr>
            <a:r>
              <a:rPr lang="en-US" dirty="0" smtClean="0"/>
              <a:t>Ratify</a:t>
            </a:r>
          </a:p>
          <a:p>
            <a:pPr>
              <a:buFont typeface="Arial"/>
              <a:buChar char="•"/>
            </a:pPr>
            <a:r>
              <a:rPr lang="en-US" dirty="0" smtClean="0"/>
              <a:t>Anti-Federalist</a:t>
            </a:r>
          </a:p>
          <a:p>
            <a:pPr>
              <a:buFont typeface="Arial"/>
              <a:buChar char="•"/>
            </a:pPr>
            <a:r>
              <a:rPr lang="en-US" dirty="0" smtClean="0"/>
              <a:t>Federalist</a:t>
            </a:r>
          </a:p>
          <a:p>
            <a:pPr>
              <a:buFont typeface="Arial"/>
              <a:buChar char="•"/>
            </a:pPr>
            <a:r>
              <a:rPr lang="en-US" dirty="0" smtClean="0"/>
              <a:t>Separation of Powers (Pg. 253)</a:t>
            </a:r>
          </a:p>
          <a:p>
            <a:pPr marL="0" indent="0">
              <a:buNone/>
            </a:pPr>
            <a:r>
              <a:rPr lang="en-US" dirty="0" err="1" smtClean="0"/>
              <a:t>Inforgraphic</a:t>
            </a:r>
            <a:r>
              <a:rPr lang="en-US" dirty="0" smtClean="0"/>
              <a:t>: Signing The Constitution (</a:t>
            </a:r>
            <a:r>
              <a:rPr lang="en-US" dirty="0" err="1" smtClean="0"/>
              <a:t>Pg</a:t>
            </a:r>
            <a:r>
              <a:rPr lang="en-US" dirty="0" smtClean="0"/>
              <a:t> 216)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5121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2: Forming a New </a:t>
            </a:r>
            <a:r>
              <a:rPr lang="en-US" sz="3600" dirty="0" smtClean="0"/>
              <a:t>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886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7; Section 3 : Debating the Constitution</a:t>
            </a:r>
          </a:p>
          <a:p>
            <a:pPr marL="0" indent="0">
              <a:buNone/>
            </a:pPr>
            <a:r>
              <a:rPr lang="en-US" dirty="0" smtClean="0"/>
              <a:t>Homework/Assessment: In notebooks</a:t>
            </a:r>
          </a:p>
          <a:p>
            <a:pPr marL="0" indent="0">
              <a:buNone/>
            </a:pPr>
            <a:r>
              <a:rPr lang="en-US" dirty="0" smtClean="0"/>
              <a:t>Check your Progress on page 221:</a:t>
            </a:r>
          </a:p>
          <a:p>
            <a:pPr>
              <a:buFont typeface="Arial"/>
              <a:buChar char="•"/>
            </a:pPr>
            <a:r>
              <a:rPr lang="en-US" dirty="0" smtClean="0"/>
              <a:t>1 (a) Summarize</a:t>
            </a:r>
          </a:p>
          <a:p>
            <a:pPr>
              <a:buFont typeface="Arial"/>
              <a:buChar char="•"/>
            </a:pPr>
            <a:r>
              <a:rPr lang="en-US" dirty="0" smtClean="0"/>
              <a:t>1 (b) Draw Conclusions</a:t>
            </a:r>
          </a:p>
          <a:p>
            <a:pPr marL="0" indent="0">
              <a:buNone/>
            </a:pPr>
            <a:r>
              <a:rPr lang="en-US" dirty="0" smtClean="0"/>
              <a:t>Goals of the Preamble on Pg. 254</a:t>
            </a:r>
          </a:p>
        </p:txBody>
      </p:sp>
    </p:spTree>
    <p:extLst>
      <p:ext uri="{BB962C8B-B14F-4D97-AF65-F5344CB8AC3E}">
        <p14:creationId xmlns:p14="http://schemas.microsoft.com/office/powerpoint/2010/main" val="423127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2: Forming a New </a:t>
            </a:r>
            <a:r>
              <a:rPr lang="en-US" sz="3600" dirty="0" smtClean="0"/>
              <a:t>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886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7; Section 3 : Debating the Constitution</a:t>
            </a:r>
          </a:p>
          <a:p>
            <a:pPr marL="0" indent="0">
              <a:buNone/>
            </a:pPr>
            <a:r>
              <a:rPr lang="en-US" dirty="0" smtClean="0"/>
              <a:t>Homework/Assessment: In notebooks</a:t>
            </a:r>
          </a:p>
          <a:p>
            <a:pPr>
              <a:buFont typeface="Arial"/>
              <a:buChar char="•"/>
            </a:pPr>
            <a:r>
              <a:rPr lang="en-US" dirty="0" smtClean="0"/>
              <a:t>Gilder Lehrman: Primary Source Activity</a:t>
            </a:r>
          </a:p>
          <a:p>
            <a:pPr>
              <a:buFont typeface="Arial"/>
              <a:buChar char="•"/>
            </a:pPr>
            <a:r>
              <a:rPr lang="en-US" dirty="0" smtClean="0"/>
              <a:t>Stanford History Education Group Activity I</a:t>
            </a:r>
          </a:p>
          <a:p>
            <a:pPr>
              <a:buFont typeface="Arial"/>
              <a:buChar char="•"/>
            </a:pPr>
            <a:r>
              <a:rPr lang="en-US" dirty="0" smtClean="0"/>
              <a:t>Stanford History Education Group Activity II</a:t>
            </a:r>
          </a:p>
          <a:p>
            <a:pPr>
              <a:buFont typeface="Arial"/>
              <a:buChar char="•"/>
            </a:pPr>
            <a:r>
              <a:rPr lang="en-US" dirty="0" smtClean="0"/>
              <a:t>Bill of Rights Institute Activity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8753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2: Forming a New </a:t>
            </a:r>
            <a:r>
              <a:rPr lang="en-US" sz="3600" dirty="0" smtClean="0"/>
              <a:t>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886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7; Section 3 : Debating the Constitution</a:t>
            </a:r>
          </a:p>
          <a:p>
            <a:pPr marL="0" indent="0">
              <a:buNone/>
            </a:pPr>
            <a:r>
              <a:rPr lang="en-US" dirty="0" smtClean="0"/>
              <a:t>Homework/Assessment: In notebooks</a:t>
            </a:r>
          </a:p>
          <a:p>
            <a:pPr marL="0" indent="0">
              <a:buNone/>
            </a:pPr>
            <a:r>
              <a:rPr lang="en-US" dirty="0" smtClean="0"/>
              <a:t>The United States </a:t>
            </a:r>
            <a:r>
              <a:rPr lang="en-US" smtClean="0"/>
              <a:t>Constitution Exploration Section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US Constitution Outline Pgs. 226-250</a:t>
            </a:r>
          </a:p>
          <a:p>
            <a:pPr marL="0" indent="0">
              <a:buNone/>
            </a:pPr>
            <a:r>
              <a:rPr lang="en-US" dirty="0" smtClean="0"/>
              <a:t>Citizenship Handbook </a:t>
            </a:r>
          </a:p>
          <a:p>
            <a:pPr>
              <a:buFont typeface="Arial"/>
              <a:buChar char="•"/>
            </a:pPr>
            <a:r>
              <a:rPr lang="en-US" dirty="0" smtClean="0"/>
              <a:t>Part 1: Ideas behind the Constitution Pg</a:t>
            </a:r>
            <a:r>
              <a:rPr lang="en-US" dirty="0"/>
              <a:t>.</a:t>
            </a:r>
            <a:r>
              <a:rPr lang="en-US" dirty="0" smtClean="0"/>
              <a:t>252</a:t>
            </a:r>
          </a:p>
          <a:p>
            <a:pPr>
              <a:buFont typeface="Arial"/>
              <a:buChar char="•"/>
            </a:pPr>
            <a:r>
              <a:rPr lang="en-US" dirty="0" smtClean="0"/>
              <a:t>Part 2: Structure of </a:t>
            </a:r>
            <a:r>
              <a:rPr lang="en-US" dirty="0" err="1" smtClean="0"/>
              <a:t>thr</a:t>
            </a:r>
            <a:r>
              <a:rPr lang="en-US" dirty="0" smtClean="0"/>
              <a:t> Constitution Pg. 254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7657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2: Forming a New </a:t>
            </a:r>
            <a:r>
              <a:rPr lang="en-US" sz="3600" dirty="0" smtClean="0"/>
              <a:t>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886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Principles of the United States Constitution </a:t>
            </a:r>
          </a:p>
          <a:p>
            <a:pPr>
              <a:buFont typeface="Arial"/>
              <a:buChar char="•"/>
            </a:pPr>
            <a:r>
              <a:rPr lang="en-US" dirty="0" smtClean="0"/>
              <a:t>Popular Sovereignty</a:t>
            </a:r>
          </a:p>
          <a:p>
            <a:pPr>
              <a:buFont typeface="Arial"/>
              <a:buChar char="•"/>
            </a:pPr>
            <a:r>
              <a:rPr lang="en-US" dirty="0" smtClean="0"/>
              <a:t>Limited Government</a:t>
            </a:r>
          </a:p>
          <a:p>
            <a:pPr>
              <a:buFont typeface="Arial"/>
              <a:buChar char="•"/>
            </a:pPr>
            <a:r>
              <a:rPr lang="en-US" dirty="0" smtClean="0"/>
              <a:t>Separation of Powers</a:t>
            </a:r>
          </a:p>
          <a:p>
            <a:pPr>
              <a:buFont typeface="Arial"/>
              <a:buChar char="•"/>
            </a:pPr>
            <a:r>
              <a:rPr lang="en-US" dirty="0" smtClean="0"/>
              <a:t>Checks and Balances</a:t>
            </a:r>
          </a:p>
          <a:p>
            <a:pPr>
              <a:buFont typeface="Arial"/>
              <a:buChar char="•"/>
            </a:pPr>
            <a:r>
              <a:rPr lang="en-US" dirty="0" smtClean="0"/>
              <a:t>Federalism</a:t>
            </a:r>
          </a:p>
          <a:p>
            <a:pPr>
              <a:buFont typeface="Arial"/>
              <a:buChar char="•"/>
            </a:pPr>
            <a:r>
              <a:rPr lang="en-US" dirty="0" smtClean="0"/>
              <a:t>Republicanism</a:t>
            </a:r>
          </a:p>
          <a:p>
            <a:pPr>
              <a:buFont typeface="Arial"/>
              <a:buChar char="•"/>
            </a:pPr>
            <a:r>
              <a:rPr lang="en-US" dirty="0" smtClean="0"/>
              <a:t>Individual Rights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2414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2: Forming a New </a:t>
            </a:r>
            <a:r>
              <a:rPr lang="en-US" sz="3600" dirty="0" smtClean="0"/>
              <a:t>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886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7; Section 3 : Debating the Constitution</a:t>
            </a:r>
          </a:p>
          <a:p>
            <a:pPr marL="0" indent="0">
              <a:buNone/>
            </a:pPr>
            <a:r>
              <a:rPr lang="en-US" dirty="0" smtClean="0"/>
              <a:t>Citizenship Handbook </a:t>
            </a:r>
          </a:p>
          <a:p>
            <a:pPr>
              <a:buFont typeface="Arial"/>
              <a:buChar char="•"/>
            </a:pPr>
            <a:r>
              <a:rPr lang="en-US" dirty="0" smtClean="0"/>
              <a:t>Part 3: Principles of the Constitution Pg</a:t>
            </a:r>
            <a:r>
              <a:rPr lang="en-US" dirty="0"/>
              <a:t>.</a:t>
            </a:r>
            <a:r>
              <a:rPr lang="en-US" dirty="0" smtClean="0"/>
              <a:t>256</a:t>
            </a:r>
          </a:p>
          <a:p>
            <a:pPr>
              <a:buFont typeface="Arial"/>
              <a:buChar char="•"/>
            </a:pPr>
            <a:r>
              <a:rPr lang="en-US" dirty="0" smtClean="0"/>
              <a:t>Part 4: How the Government Works: Legislative  Branch Pg. 258</a:t>
            </a:r>
          </a:p>
          <a:p>
            <a:pPr>
              <a:buFont typeface="Arial"/>
              <a:buChar char="•"/>
            </a:pPr>
            <a:r>
              <a:rPr lang="en-US" dirty="0" smtClean="0"/>
              <a:t>Part 5</a:t>
            </a:r>
            <a:r>
              <a:rPr lang="en-US" dirty="0"/>
              <a:t>: How the Government Works: </a:t>
            </a:r>
            <a:r>
              <a:rPr lang="en-US" dirty="0" smtClean="0"/>
              <a:t>Executive Branch </a:t>
            </a:r>
            <a:r>
              <a:rPr lang="en-US" dirty="0"/>
              <a:t>Pg. </a:t>
            </a:r>
            <a:r>
              <a:rPr lang="en-US" dirty="0" smtClean="0"/>
              <a:t>260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Part </a:t>
            </a:r>
            <a:r>
              <a:rPr lang="en-US" dirty="0" smtClean="0"/>
              <a:t>6: </a:t>
            </a:r>
            <a:r>
              <a:rPr lang="en-US" dirty="0"/>
              <a:t>How the Government Works: </a:t>
            </a:r>
            <a:r>
              <a:rPr lang="en-US" dirty="0" smtClean="0"/>
              <a:t>Judicial </a:t>
            </a:r>
            <a:r>
              <a:rPr lang="en-US" dirty="0"/>
              <a:t>Branch Pg. </a:t>
            </a:r>
            <a:r>
              <a:rPr lang="en-US" dirty="0" smtClean="0"/>
              <a:t>262</a:t>
            </a: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8262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54038"/>
            <a:ext cx="7313613" cy="868362"/>
          </a:xfrm>
        </p:spPr>
        <p:txBody>
          <a:bodyPr/>
          <a:lstStyle/>
          <a:p>
            <a:r>
              <a:rPr lang="en-US" sz="3600" dirty="0"/>
              <a:t>Unit 2: Forming a </a:t>
            </a:r>
            <a:r>
              <a:rPr lang="en-US" sz="3600"/>
              <a:t>New </a:t>
            </a:r>
            <a:r>
              <a:rPr lang="en-US" sz="3600" smtClean="0"/>
              <a:t>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886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7; Section 3 : Debating the Constitution</a:t>
            </a:r>
          </a:p>
          <a:p>
            <a:pPr marL="0" indent="0">
              <a:buNone/>
            </a:pPr>
            <a:r>
              <a:rPr lang="en-US" dirty="0" smtClean="0"/>
              <a:t>Citizenship Handbook </a:t>
            </a:r>
          </a:p>
          <a:p>
            <a:pPr>
              <a:buFont typeface="Arial"/>
              <a:buChar char="•"/>
            </a:pPr>
            <a:r>
              <a:rPr lang="en-US" dirty="0" smtClean="0"/>
              <a:t>Part 7: Amending the Constitution Pg</a:t>
            </a:r>
            <a:r>
              <a:rPr lang="en-US" dirty="0"/>
              <a:t>.</a:t>
            </a:r>
            <a:r>
              <a:rPr lang="en-US" dirty="0" smtClean="0"/>
              <a:t>264</a:t>
            </a:r>
          </a:p>
          <a:p>
            <a:pPr>
              <a:buFont typeface="Arial"/>
              <a:buChar char="•"/>
            </a:pPr>
            <a:r>
              <a:rPr lang="en-US" dirty="0" smtClean="0"/>
              <a:t>Part 8: The First Amendment  Pg. 266</a:t>
            </a:r>
          </a:p>
          <a:p>
            <a:pPr>
              <a:buFont typeface="Arial"/>
              <a:buChar char="•"/>
            </a:pPr>
            <a:r>
              <a:rPr lang="en-US" dirty="0" smtClean="0"/>
              <a:t>Part 9: State and Local Governments Pg. 268</a:t>
            </a:r>
          </a:p>
          <a:p>
            <a:pPr>
              <a:buFont typeface="Arial"/>
              <a:buChar char="•"/>
            </a:pPr>
            <a:r>
              <a:rPr lang="en-US" dirty="0" smtClean="0"/>
              <a:t>Part 10: Rights and Responsibilities of Citizenship </a:t>
            </a:r>
            <a:r>
              <a:rPr lang="en-US" dirty="0"/>
              <a:t>Pg. </a:t>
            </a:r>
            <a:r>
              <a:rPr lang="en-US" dirty="0" smtClean="0"/>
              <a:t>270</a:t>
            </a: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0250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2: Forming a New </a:t>
            </a:r>
            <a:r>
              <a:rPr lang="en-US" sz="3600" dirty="0" smtClean="0"/>
              <a:t>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5; Section 1: Trouble on the Frontier</a:t>
            </a:r>
          </a:p>
          <a:p>
            <a:pPr marL="0" indent="0">
              <a:buNone/>
            </a:pPr>
            <a:r>
              <a:rPr lang="en-US" dirty="0" smtClean="0"/>
              <a:t>Define these key terms:</a:t>
            </a:r>
          </a:p>
          <a:p>
            <a:pPr>
              <a:buFont typeface="Arial"/>
              <a:buChar char="•"/>
            </a:pPr>
            <a:r>
              <a:rPr lang="en-US" dirty="0" smtClean="0"/>
              <a:t>Militia</a:t>
            </a:r>
          </a:p>
          <a:p>
            <a:pPr>
              <a:buFont typeface="Arial"/>
              <a:buChar char="•"/>
            </a:pPr>
            <a:r>
              <a:rPr lang="en-US" dirty="0" smtClean="0"/>
              <a:t>Cede</a:t>
            </a:r>
          </a:p>
          <a:p>
            <a:pPr>
              <a:buFont typeface="Arial"/>
              <a:buChar char="•"/>
            </a:pPr>
            <a:r>
              <a:rPr lang="en-US" dirty="0" smtClean="0"/>
              <a:t>Alliance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40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2: Forming a New Nation</a:t>
            </a:r>
            <a:br>
              <a:rPr lang="en-US" sz="3600" dirty="0"/>
            </a:br>
            <a:r>
              <a:rPr lang="en-US" sz="3600" dirty="0"/>
              <a:t>The Road to Revolution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Chapter 5; Section 1: Trouble on the Frontier</a:t>
            </a:r>
          </a:p>
          <a:p>
            <a:pPr marL="0" indent="0">
              <a:buNone/>
            </a:pPr>
            <a:r>
              <a:rPr lang="en-US" dirty="0" smtClean="0"/>
              <a:t>Homework/Assessment: In notebooks</a:t>
            </a:r>
          </a:p>
          <a:p>
            <a:pPr marL="0" indent="0">
              <a:buNone/>
            </a:pPr>
            <a:r>
              <a:rPr lang="en-US" dirty="0" smtClean="0"/>
              <a:t>Reading Political Cartoons page 141.</a:t>
            </a:r>
          </a:p>
          <a:p>
            <a:pPr marL="0" indent="0">
              <a:buNone/>
            </a:pPr>
            <a:r>
              <a:rPr lang="en-US" dirty="0" smtClean="0"/>
              <a:t>Map Master </a:t>
            </a:r>
            <a:r>
              <a:rPr lang="en-US" smtClean="0"/>
              <a:t>page 142.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Check your Progress on page 144:</a:t>
            </a:r>
          </a:p>
          <a:p>
            <a:pPr>
              <a:buFont typeface="Arial"/>
              <a:buChar char="•"/>
            </a:pPr>
            <a:r>
              <a:rPr lang="en-US" dirty="0" smtClean="0"/>
              <a:t>1 (a) Summarize</a:t>
            </a:r>
          </a:p>
          <a:p>
            <a:pPr>
              <a:buFont typeface="Arial"/>
              <a:buChar char="•"/>
            </a:pPr>
            <a:r>
              <a:rPr lang="en-US" dirty="0" smtClean="0"/>
              <a:t>1 (b) Detect Points of view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2440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2: Forming a New </a:t>
            </a:r>
            <a:r>
              <a:rPr lang="en-US" sz="3600" dirty="0" smtClean="0"/>
              <a:t>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83808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Chapter 5; Section </a:t>
            </a:r>
            <a:r>
              <a:rPr lang="en-US" dirty="0"/>
              <a:t>2</a:t>
            </a:r>
            <a:r>
              <a:rPr lang="en-US" dirty="0" smtClean="0"/>
              <a:t>: The Colonist Resist Tighter Control</a:t>
            </a:r>
          </a:p>
          <a:p>
            <a:pPr marL="0" indent="0">
              <a:buNone/>
            </a:pPr>
            <a:r>
              <a:rPr lang="en-US" dirty="0" smtClean="0"/>
              <a:t> Guided Reading and Discussion of Pages 145-149</a:t>
            </a:r>
          </a:p>
          <a:p>
            <a:pPr marL="0" indent="0">
              <a:buNone/>
            </a:pPr>
            <a:r>
              <a:rPr lang="en-US" dirty="0" smtClean="0"/>
              <a:t>Objectives: </a:t>
            </a:r>
          </a:p>
          <a:p>
            <a:pPr>
              <a:buFont typeface="Arial"/>
              <a:buChar char="•"/>
            </a:pPr>
            <a:r>
              <a:rPr lang="en-US" dirty="0" smtClean="0"/>
              <a:t>Identify what were the terms of the Proclamation of 1763 </a:t>
            </a:r>
          </a:p>
          <a:p>
            <a:pPr>
              <a:buFont typeface="Arial"/>
              <a:buChar char="•"/>
            </a:pPr>
            <a:r>
              <a:rPr lang="en-US" dirty="0"/>
              <a:t>Identify why the British imposed new taxes on the American Colonist</a:t>
            </a:r>
          </a:p>
          <a:p>
            <a:pPr marL="0" indent="0">
              <a:buNone/>
            </a:pPr>
            <a:r>
              <a:rPr lang="en-US" b="1" i="1" dirty="0" smtClean="0"/>
              <a:t>Essential Question:</a:t>
            </a:r>
          </a:p>
          <a:p>
            <a:pPr marL="0" indent="0">
              <a:buNone/>
            </a:pPr>
            <a:r>
              <a:rPr lang="en-US" b="1" i="1" dirty="0" smtClean="0"/>
              <a:t>How did the French and Indian War draw colonist closer together but increase the tension with Britain 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5893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2: Forming a New </a:t>
            </a:r>
            <a:r>
              <a:rPr lang="en-US" sz="3600" dirty="0" smtClean="0"/>
              <a:t>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700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5; Section 2: The Colonist Resist Tighter Control</a:t>
            </a:r>
          </a:p>
          <a:p>
            <a:pPr marL="0" indent="0">
              <a:buNone/>
            </a:pPr>
            <a:r>
              <a:rPr lang="en-US" dirty="0" smtClean="0"/>
              <a:t>Define these key terms:</a:t>
            </a:r>
          </a:p>
          <a:p>
            <a:pPr>
              <a:buFont typeface="Arial"/>
              <a:buChar char="•"/>
            </a:pPr>
            <a:r>
              <a:rPr lang="en-US" dirty="0" smtClean="0"/>
              <a:t>Boycott</a:t>
            </a:r>
          </a:p>
          <a:p>
            <a:pPr>
              <a:buFont typeface="Arial"/>
              <a:buChar char="•"/>
            </a:pPr>
            <a:r>
              <a:rPr lang="en-US" dirty="0" smtClean="0"/>
              <a:t>Petition</a:t>
            </a:r>
          </a:p>
          <a:p>
            <a:pPr>
              <a:buFont typeface="Arial"/>
              <a:buChar char="•"/>
            </a:pPr>
            <a:r>
              <a:rPr lang="en-US" dirty="0" smtClean="0"/>
              <a:t>Writs of Assistance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8951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2: Forming a New </a:t>
            </a:r>
            <a:r>
              <a:rPr lang="en-US" sz="3600" dirty="0" smtClean="0"/>
              <a:t>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886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Chapter 5; Section 2: The Colonist Resist Tighter Control</a:t>
            </a:r>
          </a:p>
          <a:p>
            <a:pPr marL="0" indent="0">
              <a:buNone/>
            </a:pPr>
            <a:r>
              <a:rPr lang="en-US" dirty="0" smtClean="0"/>
              <a:t>Homework/Assessment: In notebooks</a:t>
            </a:r>
          </a:p>
          <a:p>
            <a:pPr marL="0" indent="0">
              <a:buNone/>
            </a:pPr>
            <a:r>
              <a:rPr lang="en-US" dirty="0"/>
              <a:t>Notes: Page 146</a:t>
            </a:r>
          </a:p>
          <a:p>
            <a:pPr marL="0" indent="0">
              <a:buNone/>
            </a:pPr>
            <a:r>
              <a:rPr lang="en-US" dirty="0"/>
              <a:t>Effects of the French and Indian </a:t>
            </a:r>
            <a:r>
              <a:rPr lang="en-US" dirty="0" smtClean="0"/>
              <a:t>War; Answer A </a:t>
            </a:r>
            <a:r>
              <a:rPr lang="en-US" smtClean="0"/>
              <a:t>&amp; B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Check your Progress on page 144:</a:t>
            </a:r>
          </a:p>
          <a:p>
            <a:pPr>
              <a:buFont typeface="Arial"/>
              <a:buChar char="•"/>
            </a:pPr>
            <a:r>
              <a:rPr lang="en-US" dirty="0" smtClean="0"/>
              <a:t>1 (a) Recall</a:t>
            </a:r>
          </a:p>
          <a:p>
            <a:pPr>
              <a:buFont typeface="Arial"/>
              <a:buChar char="•"/>
            </a:pPr>
            <a:r>
              <a:rPr lang="en-US" dirty="0" smtClean="0"/>
              <a:t>1 (b) Apply Information</a:t>
            </a:r>
          </a:p>
          <a:p>
            <a:pPr>
              <a:buFont typeface="Arial"/>
              <a:buChar char="•"/>
            </a:pPr>
            <a:r>
              <a:rPr lang="en-US" dirty="0" smtClean="0"/>
              <a:t>2 (a) Describe</a:t>
            </a:r>
          </a:p>
          <a:p>
            <a:pPr>
              <a:buFont typeface="Arial"/>
              <a:buChar char="•"/>
            </a:pPr>
            <a:r>
              <a:rPr lang="en-US" dirty="0" smtClean="0"/>
              <a:t>2 (b) Detect points of View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254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Unit 2: Forming a New </a:t>
            </a:r>
            <a:r>
              <a:rPr lang="en-US" sz="3600" dirty="0" smtClean="0"/>
              <a:t>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6886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Chapter 5; Section 2: The Colonist Resist Tighter Control</a:t>
            </a:r>
          </a:p>
          <a:p>
            <a:pPr marL="0" indent="0">
              <a:buNone/>
            </a:pPr>
            <a:r>
              <a:rPr lang="en-US" dirty="0" smtClean="0"/>
              <a:t>Homework/Assessment: </a:t>
            </a:r>
          </a:p>
          <a:p>
            <a:pPr marL="0" indent="0">
              <a:buNone/>
            </a:pPr>
            <a:r>
              <a:rPr lang="en-US" dirty="0" smtClean="0"/>
              <a:t>SHEG: Stamp Act Documents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SHEG: Loyalist Documents</a:t>
            </a:r>
          </a:p>
        </p:txBody>
      </p:sp>
    </p:spTree>
    <p:extLst>
      <p:ext uri="{BB962C8B-B14F-4D97-AF65-F5344CB8AC3E}">
        <p14:creationId xmlns:p14="http://schemas.microsoft.com/office/powerpoint/2010/main" val="1862490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22660</TotalTime>
  <Words>2135</Words>
  <Application>Microsoft Macintosh PowerPoint</Application>
  <PresentationFormat>On-screen Show (4:3)</PresentationFormat>
  <Paragraphs>367</Paragraphs>
  <Slides>39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Inkwell</vt:lpstr>
      <vt:lpstr>History of the United States &amp; NYS I Unit 2</vt:lpstr>
      <vt:lpstr>Unit 2: Forming a New Nation </vt:lpstr>
      <vt:lpstr>Unit 2: Forming a New Nation</vt:lpstr>
      <vt:lpstr>Unit 2: Forming a New Nation</vt:lpstr>
      <vt:lpstr>Unit 2: Forming a New Nation The Road to Revolution</vt:lpstr>
      <vt:lpstr>Unit 2: Forming a New Nation</vt:lpstr>
      <vt:lpstr>Unit 2: Forming a New Nation</vt:lpstr>
      <vt:lpstr>Unit 2: Forming a New Nation</vt:lpstr>
      <vt:lpstr>Unit 2: Forming a New Nation</vt:lpstr>
      <vt:lpstr>Unit 2: Forming a New Nation</vt:lpstr>
      <vt:lpstr>Unit 2: Forming a New Nation</vt:lpstr>
      <vt:lpstr>Unit 2: Forming a New Nation</vt:lpstr>
      <vt:lpstr>Unit 2: Forming a New Nation</vt:lpstr>
      <vt:lpstr>Unit 2: Forming a New Nation</vt:lpstr>
      <vt:lpstr>Unit 2: Forming a New Nation</vt:lpstr>
      <vt:lpstr>Unit 2: Forming a New Nation</vt:lpstr>
      <vt:lpstr>Unit 2: Forming a New Nation</vt:lpstr>
      <vt:lpstr>Unit 2: Forming a New Nation</vt:lpstr>
      <vt:lpstr>Unit 2: Forming a New Nation</vt:lpstr>
      <vt:lpstr>Unit 2: Forming a New Nation</vt:lpstr>
      <vt:lpstr>Unit 2: Forming a New Nation</vt:lpstr>
      <vt:lpstr>Unit 2: Forming a New Nation</vt:lpstr>
      <vt:lpstr>Unit 2: Forming a New Nation</vt:lpstr>
      <vt:lpstr>Unit 2: Forming a New Nation</vt:lpstr>
      <vt:lpstr>Unit 2: Forming a New Nation</vt:lpstr>
      <vt:lpstr>Unit 2: Forming a New Nation</vt:lpstr>
      <vt:lpstr>Unit 2: Forming a New Nation</vt:lpstr>
      <vt:lpstr>Unit 2: Forming a New Nation</vt:lpstr>
      <vt:lpstr>Unit 2: Forming a New Nation</vt:lpstr>
      <vt:lpstr>Unit 2: Forming a New Nation</vt:lpstr>
      <vt:lpstr>Unit 2: Forming a New Nation</vt:lpstr>
      <vt:lpstr>Unit 2: Forming a New Nation</vt:lpstr>
      <vt:lpstr>Unit 2: Forming a New Nation</vt:lpstr>
      <vt:lpstr>Unit 2: Forming a New Nation</vt:lpstr>
      <vt:lpstr>Unit 2: Forming a New Nation</vt:lpstr>
      <vt:lpstr>Unit 2: Forming a New Nation</vt:lpstr>
      <vt:lpstr>Unit 2: Forming a New Nation</vt:lpstr>
      <vt:lpstr>Unit 2: Forming a New Nation</vt:lpstr>
      <vt:lpstr>Unit 2: Forming a New Nation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the United States &amp; NYS I</dc:title>
  <dc:creator>Rich Pyszczek Jr.</dc:creator>
  <cp:lastModifiedBy>Rich Pyszczek Jr.</cp:lastModifiedBy>
  <cp:revision>34</cp:revision>
  <cp:lastPrinted>2015-01-15T14:38:41Z</cp:lastPrinted>
  <dcterms:created xsi:type="dcterms:W3CDTF">2014-12-08T00:28:41Z</dcterms:created>
  <dcterms:modified xsi:type="dcterms:W3CDTF">2015-05-05T18:41:25Z</dcterms:modified>
</cp:coreProperties>
</file>