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68FAE-60D8-004F-B726-9C52A10A433D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C9F28-C7B5-7046-BC5C-C0A7F47A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5.png"/><Relationship Id="rId23" Type="http://schemas.openxmlformats.org/officeDocument/2006/relationships/image" Target="../media/image6.png"/><Relationship Id="rId24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FA1BA2B-3DA4-FE4C-8173-FEF3325F0FB7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F49F2CF1-2AF0-BC4E-ABBD-3384143A92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History of the United States &amp; NYS I</a:t>
            </a:r>
            <a:br>
              <a:rPr lang="en-US" dirty="0"/>
            </a:br>
            <a:r>
              <a:rPr lang="en-US"/>
              <a:t>Unit </a:t>
            </a:r>
            <a:r>
              <a:rPr lang="en-US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R.S. Pyszczek</a:t>
            </a:r>
          </a:p>
          <a:p>
            <a:r>
              <a:rPr lang="en-US" dirty="0" smtClean="0"/>
              <a:t>City Honors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9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8; Section 3: Troubles at Home and Abroad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Neutral</a:t>
            </a:r>
          </a:p>
          <a:p>
            <a:pPr>
              <a:buFont typeface="Arial"/>
              <a:buChar char="•"/>
            </a:pPr>
            <a:r>
              <a:rPr lang="en-US" dirty="0" smtClean="0"/>
              <a:t>Impressment</a:t>
            </a:r>
          </a:p>
          <a:p>
            <a:pPr marL="0" indent="0">
              <a:buNone/>
            </a:pPr>
            <a:r>
              <a:rPr lang="en-US" dirty="0" smtClean="0"/>
              <a:t>Treaty of Greenville</a:t>
            </a:r>
          </a:p>
          <a:p>
            <a:pPr marL="0" indent="0">
              <a:buNone/>
            </a:pPr>
            <a:r>
              <a:rPr lang="en-US" dirty="0" smtClean="0"/>
              <a:t>Map Master: Skills Activity</a:t>
            </a:r>
          </a:p>
          <a:p>
            <a:pPr marL="0" indent="0">
              <a:buNone/>
            </a:pPr>
            <a:r>
              <a:rPr lang="en-US" dirty="0" smtClean="0"/>
              <a:t>Page 295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04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8; Section 3: Troubles at Home and Abroad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297: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Compare and Contrast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smtClean="0"/>
              <a:t>Distinguish Facts </a:t>
            </a:r>
            <a:r>
              <a:rPr lang="en-US" dirty="0"/>
              <a:t>F</a:t>
            </a:r>
            <a:r>
              <a:rPr lang="en-US" smtClean="0"/>
              <a:t>rom </a:t>
            </a:r>
            <a:r>
              <a:rPr lang="en-US" dirty="0" smtClean="0"/>
              <a:t>Opinions</a:t>
            </a:r>
          </a:p>
        </p:txBody>
      </p:sp>
    </p:spTree>
    <p:extLst>
      <p:ext uri="{BB962C8B-B14F-4D97-AF65-F5344CB8AC3E}">
        <p14:creationId xmlns:p14="http://schemas.microsoft.com/office/powerpoint/2010/main" val="366879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9; Section 1: Jefferson Takes Office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310-313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what the Goals and Policies of Thomas Jefferson.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what “Judicial Review” is.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Thomas Jefferson chart a new course for government?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0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9; Section 1: Jefferson Takes Office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Laissez-Faire</a:t>
            </a:r>
          </a:p>
          <a:p>
            <a:pPr>
              <a:buFont typeface="Arial"/>
              <a:buChar char="•"/>
            </a:pPr>
            <a:r>
              <a:rPr lang="en-US" dirty="0" smtClean="0"/>
              <a:t>Judicial Review</a:t>
            </a:r>
          </a:p>
          <a:p>
            <a:pPr marL="0" indent="0">
              <a:buNone/>
            </a:pPr>
            <a:r>
              <a:rPr lang="en-US" dirty="0" smtClean="0"/>
              <a:t>Goals and Policies of Thomas Jefferson</a:t>
            </a:r>
          </a:p>
          <a:p>
            <a:pPr marL="0" indent="0">
              <a:buNone/>
            </a:pPr>
            <a:r>
              <a:rPr lang="en-US" dirty="0" smtClean="0"/>
              <a:t>Reading Charts: Skills Activity</a:t>
            </a:r>
          </a:p>
          <a:p>
            <a:pPr marL="0" indent="0">
              <a:buNone/>
            </a:pPr>
            <a:r>
              <a:rPr lang="en-US" dirty="0" smtClean="0"/>
              <a:t>Page 312</a:t>
            </a:r>
          </a:p>
          <a:p>
            <a:pPr marL="0" indent="0">
              <a:buNone/>
            </a:pPr>
            <a:r>
              <a:rPr lang="en-US" dirty="0" smtClean="0"/>
              <a:t>Answer questions (a) and (b)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17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</a:t>
            </a:r>
            <a:r>
              <a:rPr lang="en-US" dirty="0" smtClean="0"/>
              <a:t>9; </a:t>
            </a:r>
            <a:r>
              <a:rPr lang="en-US" dirty="0"/>
              <a:t>Section </a:t>
            </a:r>
            <a:r>
              <a:rPr lang="en-US" dirty="0" smtClean="0"/>
              <a:t>1: Jefferson Takes Office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313: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Apply Information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Identify</a:t>
            </a:r>
          </a:p>
        </p:txBody>
      </p:sp>
    </p:spTree>
    <p:extLst>
      <p:ext uri="{BB962C8B-B14F-4D97-AF65-F5344CB8AC3E}">
        <p14:creationId xmlns:p14="http://schemas.microsoft.com/office/powerpoint/2010/main" val="348514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9; Section </a:t>
            </a:r>
            <a:r>
              <a:rPr lang="en-US" dirty="0"/>
              <a:t>2</a:t>
            </a:r>
            <a:r>
              <a:rPr lang="en-US" dirty="0" smtClean="0"/>
              <a:t>: The Louisiana Purchase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314-319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Thomas Jefferson hesitant to approve the purchase of the Louisiana Territory.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what goals Thomas Jefferson set for the Lewis and Clark expedition.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was the importance of the purchase and expedition of the Louisiana Territory?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58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9; Section 2: The Louisiana Purchase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Expedition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Continental Divide</a:t>
            </a:r>
          </a:p>
          <a:p>
            <a:pPr marL="0" indent="0">
              <a:buNone/>
            </a:pPr>
            <a:r>
              <a:rPr lang="en-US" dirty="0" smtClean="0"/>
              <a:t>Exploring the Louisiana Purchase (Also pages 320-321)</a:t>
            </a:r>
          </a:p>
          <a:p>
            <a:pPr marL="0" indent="0">
              <a:buNone/>
            </a:pPr>
            <a:r>
              <a:rPr lang="en-US" dirty="0" smtClean="0"/>
              <a:t>Map Master: Skills Activity</a:t>
            </a:r>
          </a:p>
          <a:p>
            <a:pPr marL="0" indent="0">
              <a:buNone/>
            </a:pPr>
            <a:r>
              <a:rPr lang="en-US" dirty="0" smtClean="0"/>
              <a:t>Page 316</a:t>
            </a:r>
          </a:p>
          <a:p>
            <a:pPr marL="0" indent="0">
              <a:buNone/>
            </a:pPr>
            <a:r>
              <a:rPr lang="en-US" dirty="0" smtClean="0"/>
              <a:t>Answer questions (a) and (b)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64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9; Section 2: The Louisiana Purchase</a:t>
            </a:r>
          </a:p>
          <a:p>
            <a:pPr marL="0" indent="0">
              <a:buNone/>
            </a:pPr>
            <a:r>
              <a:rPr lang="en-US" dirty="0" smtClean="0"/>
              <a:t>Primary and </a:t>
            </a:r>
            <a:r>
              <a:rPr lang="en-US" smtClean="0"/>
              <a:t>Secondary Resources: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Stanford History Group Document Showcase:</a:t>
            </a:r>
          </a:p>
          <a:p>
            <a:pPr marL="0" indent="0">
              <a:buNone/>
            </a:pPr>
            <a:r>
              <a:rPr lang="en-US" dirty="0" smtClean="0"/>
              <a:t>Documents A-E</a:t>
            </a:r>
          </a:p>
          <a:p>
            <a:pPr marL="0" indent="0">
              <a:buNone/>
            </a:pPr>
            <a:r>
              <a:rPr lang="en-US" dirty="0" smtClean="0"/>
              <a:t>National Geographic Society </a:t>
            </a:r>
          </a:p>
          <a:p>
            <a:pPr marL="0" indent="0">
              <a:buNone/>
            </a:pPr>
            <a:r>
              <a:rPr lang="en-US" dirty="0" smtClean="0"/>
              <a:t>Lewis and Clark Journey West Movie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561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9; Section 2: The Louisiana Purchase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319: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Identify Benefits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Identify</a:t>
            </a:r>
          </a:p>
        </p:txBody>
      </p:sp>
    </p:spTree>
    <p:extLst>
      <p:ext uri="{BB962C8B-B14F-4D97-AF65-F5344CB8AC3E}">
        <p14:creationId xmlns:p14="http://schemas.microsoft.com/office/powerpoint/2010/main" val="63312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9; Section 3: A Time of Conflict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322-326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Britain and France attacked American Merchant Ships.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why did President Jefferson place and embargo on foreign goods in 1807.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Thomas Jefferson respond to threats to the security of the nation?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11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3: </a:t>
            </a:r>
            <a:r>
              <a:rPr lang="en-US" dirty="0" smtClean="0"/>
              <a:t>The </a:t>
            </a:r>
            <a:r>
              <a:rPr lang="en-US" smtClean="0"/>
              <a:t>New Republic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8: </a:t>
            </a:r>
            <a:r>
              <a:rPr lang="en-US" i="1" dirty="0" smtClean="0"/>
              <a:t>Launching a New Nation </a:t>
            </a:r>
            <a:r>
              <a:rPr lang="en-US" dirty="0" smtClean="0"/>
              <a:t>pp.278-305</a:t>
            </a:r>
          </a:p>
          <a:p>
            <a:r>
              <a:rPr lang="en-US" dirty="0" smtClean="0"/>
              <a:t>Chapter 9: </a:t>
            </a:r>
            <a:r>
              <a:rPr lang="en-US" i="1" dirty="0" smtClean="0"/>
              <a:t>The Era of Thomas </a:t>
            </a:r>
            <a:r>
              <a:rPr lang="en-US" i="1" dirty="0"/>
              <a:t>J</a:t>
            </a:r>
            <a:r>
              <a:rPr lang="en-US" i="1" dirty="0" smtClean="0"/>
              <a:t>efferson </a:t>
            </a:r>
            <a:r>
              <a:rPr lang="en-US" dirty="0" smtClean="0"/>
              <a:t>pp. 306-335</a:t>
            </a:r>
          </a:p>
          <a:p>
            <a:r>
              <a:rPr lang="en-US" dirty="0" smtClean="0"/>
              <a:t>Chapter 10</a:t>
            </a:r>
            <a:r>
              <a:rPr lang="en-US" smtClean="0"/>
              <a:t>: </a:t>
            </a:r>
            <a:r>
              <a:rPr lang="en-US" i="1" smtClean="0"/>
              <a:t>A Changing </a:t>
            </a:r>
            <a:r>
              <a:rPr lang="en-US" i="1" dirty="0" smtClean="0"/>
              <a:t>Nation </a:t>
            </a:r>
            <a:r>
              <a:rPr lang="en-US" dirty="0" smtClean="0"/>
              <a:t>pp. 336-371</a:t>
            </a:r>
          </a:p>
        </p:txBody>
      </p:sp>
    </p:spTree>
    <p:extLst>
      <p:ext uri="{BB962C8B-B14F-4D97-AF65-F5344CB8AC3E}">
        <p14:creationId xmlns:p14="http://schemas.microsoft.com/office/powerpoint/2010/main" val="360491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9; Section 3: A Time of Conflict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Tribute</a:t>
            </a:r>
          </a:p>
          <a:p>
            <a:pPr>
              <a:buFont typeface="Arial"/>
              <a:buChar char="•"/>
            </a:pPr>
            <a:r>
              <a:rPr lang="en-US" dirty="0" smtClean="0"/>
              <a:t>Embargo</a:t>
            </a:r>
          </a:p>
          <a:p>
            <a:pPr>
              <a:buFont typeface="Arial"/>
              <a:buChar char="•"/>
            </a:pPr>
            <a:r>
              <a:rPr lang="en-US" dirty="0" smtClean="0"/>
              <a:t>Smuggling</a:t>
            </a:r>
          </a:p>
          <a:p>
            <a:pPr marL="0" indent="0">
              <a:buNone/>
            </a:pPr>
            <a:r>
              <a:rPr lang="en-US" dirty="0" smtClean="0"/>
              <a:t>Land Taken From Native Americans</a:t>
            </a:r>
          </a:p>
          <a:p>
            <a:pPr marL="0" indent="0">
              <a:buNone/>
            </a:pPr>
            <a:r>
              <a:rPr lang="en-US" dirty="0" smtClean="0"/>
              <a:t>Map Master: Skills Activity</a:t>
            </a:r>
          </a:p>
          <a:p>
            <a:pPr marL="0" indent="0">
              <a:buNone/>
            </a:pPr>
            <a:r>
              <a:rPr lang="en-US" dirty="0" smtClean="0"/>
              <a:t>Page 325</a:t>
            </a:r>
            <a:r>
              <a:rPr lang="en-US" dirty="0"/>
              <a:t> </a:t>
            </a:r>
            <a:r>
              <a:rPr lang="en-US" dirty="0" smtClean="0"/>
              <a:t>Answer questions (a) and (b)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812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9; Section 3: A Time of Conflict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326: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Identify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Identify Costs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Clarify Problems</a:t>
            </a:r>
          </a:p>
        </p:txBody>
      </p:sp>
    </p:spTree>
    <p:extLst>
      <p:ext uri="{BB962C8B-B14F-4D97-AF65-F5344CB8AC3E}">
        <p14:creationId xmlns:p14="http://schemas.microsoft.com/office/powerpoint/2010/main" val="211274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9; Section 4: The War of 1812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327-331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the United States was unprepared for war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what the connection between the Battle of Lake Erie and the Battle of the Thames.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were the causes and effects of the War of 1812?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28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9; Section </a:t>
            </a:r>
            <a:r>
              <a:rPr lang="en-US" dirty="0" smtClean="0"/>
              <a:t>4: War of 1812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Nationalism</a:t>
            </a:r>
          </a:p>
          <a:p>
            <a:pPr>
              <a:buFont typeface="Arial"/>
              <a:buChar char="•"/>
            </a:pPr>
            <a:r>
              <a:rPr lang="en-US" dirty="0" smtClean="0"/>
              <a:t>War Hawk</a:t>
            </a:r>
          </a:p>
          <a:p>
            <a:pPr>
              <a:buFont typeface="Arial"/>
              <a:buChar char="•"/>
            </a:pPr>
            <a:r>
              <a:rPr lang="en-US" dirty="0" smtClean="0"/>
              <a:t>Blockade</a:t>
            </a:r>
          </a:p>
          <a:p>
            <a:pPr>
              <a:buFont typeface="Arial"/>
              <a:buChar char="•"/>
            </a:pPr>
            <a:r>
              <a:rPr lang="en-US" dirty="0" smtClean="0"/>
              <a:t>Secede</a:t>
            </a:r>
          </a:p>
          <a:p>
            <a:pPr marL="0" indent="0">
              <a:buNone/>
            </a:pPr>
            <a:r>
              <a:rPr lang="en-US" dirty="0" smtClean="0"/>
              <a:t>The War of 1812</a:t>
            </a:r>
          </a:p>
          <a:p>
            <a:pPr marL="0" indent="0">
              <a:buNone/>
            </a:pPr>
            <a:r>
              <a:rPr lang="en-US" dirty="0" smtClean="0"/>
              <a:t>Map Master: Skills Activity</a:t>
            </a:r>
          </a:p>
          <a:p>
            <a:pPr marL="0" indent="0">
              <a:buNone/>
            </a:pPr>
            <a:r>
              <a:rPr lang="en-US" dirty="0" smtClean="0"/>
              <a:t>Page 329 Answer questions (a) and (b)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15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9; Section 4</a:t>
            </a:r>
            <a:r>
              <a:rPr lang="en-US" dirty="0" smtClean="0"/>
              <a:t>: War of 1812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331: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Identify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Recall</a:t>
            </a:r>
          </a:p>
          <a:p>
            <a:pPr marL="0" indent="0">
              <a:buNone/>
            </a:pPr>
            <a:r>
              <a:rPr lang="en-US" dirty="0" smtClean="0"/>
              <a:t>What were the local connections to the War of 1812? Battles? Skirmishes? Towns Burned to </a:t>
            </a:r>
            <a:r>
              <a:rPr lang="en-US" smtClean="0"/>
              <a:t>the Ground?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08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3: Launching </a:t>
            </a:r>
            <a:r>
              <a:rPr lang="en-US" sz="3600" dirty="0"/>
              <a:t>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9; Section 4</a:t>
            </a:r>
            <a:r>
              <a:rPr lang="en-US" dirty="0" smtClean="0"/>
              <a:t>: War of 1812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Black Rook Historical Association Essay Contest Topics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Scajaquada</a:t>
            </a:r>
            <a:r>
              <a:rPr lang="en-US" dirty="0" smtClean="0"/>
              <a:t> Creek</a:t>
            </a:r>
          </a:p>
          <a:p>
            <a:pPr>
              <a:buFont typeface="Arial"/>
              <a:buChar char="•"/>
            </a:pPr>
            <a:r>
              <a:rPr lang="en-US" dirty="0" smtClean="0"/>
              <a:t>Black Rock Lock</a:t>
            </a:r>
          </a:p>
          <a:p>
            <a:pPr>
              <a:buFont typeface="Arial"/>
              <a:buChar char="•"/>
            </a:pPr>
            <a:r>
              <a:rPr lang="en-US" dirty="0" smtClean="0"/>
              <a:t>Black Rock Towpath</a:t>
            </a:r>
          </a:p>
          <a:p>
            <a:pPr marL="0" indent="0">
              <a:buNone/>
            </a:pPr>
            <a:r>
              <a:rPr lang="en-US" dirty="0" smtClean="0"/>
              <a:t>What were the local connections to the War of 1812? Battles? Skirmishes? Towns Burned to the Ground?</a:t>
            </a:r>
          </a:p>
        </p:txBody>
      </p:sp>
    </p:spTree>
    <p:extLst>
      <p:ext uri="{BB962C8B-B14F-4D97-AF65-F5344CB8AC3E}">
        <p14:creationId xmlns:p14="http://schemas.microsoft.com/office/powerpoint/2010/main" val="139474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10: Section 1: Building a National Identity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340-344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what happened to the Federalist Party after the war of 181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how tariffs helped the U.S. Economy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was the power of the federal government strengthened during the Era of Good Feelings?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26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</a:t>
            </a:r>
            <a:r>
              <a:rPr lang="en-US" dirty="0" smtClean="0"/>
              <a:t>10: </a:t>
            </a:r>
            <a:r>
              <a:rPr lang="en-US" dirty="0"/>
              <a:t>Section 1: Building a National Identity</a:t>
            </a:r>
          </a:p>
          <a:p>
            <a:pPr marL="0" indent="0">
              <a:buNone/>
            </a:pPr>
            <a:r>
              <a:rPr lang="en-US" dirty="0" smtClean="0"/>
              <a:t>Identify the congressional leaders of the United States:</a:t>
            </a:r>
          </a:p>
          <a:p>
            <a:pPr>
              <a:buFont typeface="Arial"/>
              <a:buChar char="•"/>
            </a:pPr>
            <a:r>
              <a:rPr lang="en-US" dirty="0" smtClean="0"/>
              <a:t>Daniel Webster: North</a:t>
            </a:r>
          </a:p>
          <a:p>
            <a:pPr>
              <a:buFont typeface="Arial"/>
              <a:buChar char="•"/>
            </a:pPr>
            <a:r>
              <a:rPr lang="en-US" dirty="0" smtClean="0"/>
              <a:t>Henry Clay: West</a:t>
            </a:r>
          </a:p>
          <a:p>
            <a:pPr>
              <a:buFont typeface="Arial"/>
              <a:buChar char="•"/>
            </a:pPr>
            <a:r>
              <a:rPr lang="en-US" dirty="0" smtClean="0"/>
              <a:t>John C. Calhoun: South</a:t>
            </a:r>
          </a:p>
          <a:p>
            <a:pPr marL="0" indent="0">
              <a:buNone/>
            </a:pPr>
            <a:r>
              <a:rPr lang="en-US" dirty="0" smtClean="0"/>
              <a:t>Visual Preview: Growing National Power 1815-1840</a:t>
            </a:r>
          </a:p>
          <a:p>
            <a:pPr marL="0" indent="0">
              <a:buNone/>
            </a:pPr>
            <a:r>
              <a:rPr lang="en-US" dirty="0" smtClean="0"/>
              <a:t>Pages 338-339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205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</a:t>
            </a:r>
            <a:r>
              <a:rPr lang="en-US" dirty="0" smtClean="0"/>
              <a:t>10: </a:t>
            </a:r>
            <a:r>
              <a:rPr lang="en-US" dirty="0"/>
              <a:t>Section 1: Building a National Identity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331: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Recall</a:t>
            </a:r>
          </a:p>
        </p:txBody>
      </p:sp>
    </p:spTree>
    <p:extLst>
      <p:ext uri="{BB962C8B-B14F-4D97-AF65-F5344CB8AC3E}">
        <p14:creationId xmlns:p14="http://schemas.microsoft.com/office/powerpoint/2010/main" val="183530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10: Section </a:t>
            </a:r>
            <a:r>
              <a:rPr lang="en-US" dirty="0"/>
              <a:t>2</a:t>
            </a:r>
            <a:r>
              <a:rPr lang="en-US" dirty="0" smtClean="0"/>
              <a:t>: Dealing With Other Nations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345-349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what the Monroe Doctrine is</a:t>
            </a:r>
          </a:p>
          <a:p>
            <a:pPr>
              <a:buFont typeface="Arial"/>
              <a:buChar char="•"/>
            </a:pPr>
            <a:r>
              <a:rPr lang="en-US" dirty="0" smtClean="0"/>
              <a:t>Examine how Monroe Doctrine gave the U.S. a sense of confidence with Europe.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U.S. Foreign Affairs reflect a new national confidence?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059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8; Section 1 : Washington Takes Office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282-287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what the “Presidents Cabinet” is.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how Congress reacted to Alexander Hamilton’s financial plan 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does President George Washington set the course for the new nation?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359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10: Section 2: Dealing With Other Nations</a:t>
            </a:r>
          </a:p>
          <a:p>
            <a:pPr marL="0" indent="0">
              <a:buNone/>
            </a:pPr>
            <a:r>
              <a:rPr lang="en-US" dirty="0" smtClean="0"/>
              <a:t>Identify the congressional leaders of the United States:</a:t>
            </a:r>
          </a:p>
          <a:p>
            <a:pPr>
              <a:buFont typeface="Arial"/>
              <a:buChar char="•"/>
            </a:pPr>
            <a:r>
              <a:rPr lang="en-US" dirty="0" smtClean="0"/>
              <a:t>James Monroe: POTUS</a:t>
            </a:r>
          </a:p>
          <a:p>
            <a:pPr>
              <a:buFont typeface="Arial"/>
              <a:buChar char="•"/>
            </a:pPr>
            <a:r>
              <a:rPr lang="en-US" dirty="0" smtClean="0"/>
              <a:t>John Quincy Adams: Secretary of Sate under Monroe</a:t>
            </a:r>
          </a:p>
          <a:p>
            <a:pPr>
              <a:buFont typeface="Arial"/>
              <a:buChar char="•"/>
            </a:pPr>
            <a:r>
              <a:rPr lang="en-US" dirty="0" smtClean="0"/>
              <a:t>Monroe Doctrine</a:t>
            </a:r>
          </a:p>
          <a:p>
            <a:pPr marL="0" indent="0">
              <a:buNone/>
            </a:pPr>
            <a:r>
              <a:rPr lang="en-US" dirty="0" smtClean="0"/>
              <a:t>Map Master: New Nations in Latin America</a:t>
            </a:r>
          </a:p>
          <a:p>
            <a:pPr marL="0" indent="0">
              <a:buNone/>
            </a:pPr>
            <a:r>
              <a:rPr lang="en-US" dirty="0" smtClean="0"/>
              <a:t>(a) &amp; (b) on page 346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99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10: Section 2: Dealing With Other Nations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331: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Clarify Problems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List</a:t>
            </a:r>
          </a:p>
        </p:txBody>
      </p:sp>
    </p:spTree>
    <p:extLst>
      <p:ext uri="{BB962C8B-B14F-4D97-AF65-F5344CB8AC3E}">
        <p14:creationId xmlns:p14="http://schemas.microsoft.com/office/powerpoint/2010/main" val="221325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10: Section 3: The Age of Jackson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349-354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what happened in the Election of 1824</a:t>
            </a:r>
          </a:p>
          <a:p>
            <a:pPr>
              <a:buFont typeface="Arial"/>
              <a:buChar char="•"/>
            </a:pPr>
            <a:r>
              <a:rPr lang="en-US" dirty="0" smtClean="0"/>
              <a:t>Examine which groups did not benefit from the increased in the United States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people gain more power during the Age of Jackson?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44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10: Section 3: The Age of Jackson</a:t>
            </a:r>
          </a:p>
          <a:p>
            <a:pPr marL="0" indent="0">
              <a:buNone/>
            </a:pPr>
            <a:r>
              <a:rPr lang="en-US" dirty="0" smtClean="0"/>
              <a:t>Define:</a:t>
            </a:r>
          </a:p>
          <a:p>
            <a:pPr>
              <a:buFont typeface="Arial"/>
              <a:buChar char="•"/>
            </a:pPr>
            <a:r>
              <a:rPr lang="en-US" dirty="0" smtClean="0"/>
              <a:t>Suffrage</a:t>
            </a:r>
          </a:p>
          <a:p>
            <a:pPr>
              <a:buFont typeface="Arial"/>
              <a:buChar char="•"/>
            </a:pPr>
            <a:r>
              <a:rPr lang="en-US" dirty="0" smtClean="0"/>
              <a:t>Caucus</a:t>
            </a:r>
          </a:p>
          <a:p>
            <a:pPr>
              <a:buFont typeface="Arial"/>
              <a:buChar char="•"/>
            </a:pPr>
            <a:r>
              <a:rPr lang="en-US" dirty="0" smtClean="0"/>
              <a:t>Nominating Convention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Spoils System</a:t>
            </a:r>
          </a:p>
          <a:p>
            <a:pPr marL="0" indent="0">
              <a:buNone/>
            </a:pPr>
            <a:r>
              <a:rPr lang="en-US" dirty="0" err="1" smtClean="0"/>
              <a:t>Infographic</a:t>
            </a:r>
            <a:r>
              <a:rPr lang="en-US" dirty="0" smtClean="0"/>
              <a:t>: Democracy in Action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age 350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22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10: Section 3: The Age of Jackson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331: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Evaluate Information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Recall</a:t>
            </a:r>
          </a:p>
        </p:txBody>
      </p:sp>
    </p:spTree>
    <p:extLst>
      <p:ext uri="{BB962C8B-B14F-4D97-AF65-F5344CB8AC3E}">
        <p14:creationId xmlns:p14="http://schemas.microsoft.com/office/powerpoint/2010/main" val="21535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8; Section 1 : Washington Takes Office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Inauguration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Precedent</a:t>
            </a:r>
          </a:p>
          <a:p>
            <a:pPr>
              <a:buFont typeface="Arial"/>
              <a:buChar char="•"/>
            </a:pPr>
            <a:r>
              <a:rPr lang="en-US" dirty="0" smtClean="0"/>
              <a:t>Bond</a:t>
            </a:r>
          </a:p>
          <a:p>
            <a:pPr>
              <a:buFont typeface="Arial"/>
              <a:buChar char="•"/>
            </a:pPr>
            <a:r>
              <a:rPr lang="en-US" dirty="0" smtClean="0"/>
              <a:t>Unconstitutional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Tariff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66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8; Section 1 : Washington Takes Office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287: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Describe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Explain Problems</a:t>
            </a:r>
          </a:p>
        </p:txBody>
      </p:sp>
    </p:spTree>
    <p:extLst>
      <p:ext uri="{BB962C8B-B14F-4D97-AF65-F5344CB8AC3E}">
        <p14:creationId xmlns:p14="http://schemas.microsoft.com/office/powerpoint/2010/main" val="371650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8; Section  2: The Birth of Political Parties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290-293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many of the nations leaders disliked political parties.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how the Federalists and Republicans differ.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first political parties emerge?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545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8; Section  2: The Birth of Political Parties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Faction</a:t>
            </a:r>
          </a:p>
          <a:p>
            <a:pPr marL="0" indent="0">
              <a:buNone/>
            </a:pPr>
            <a:r>
              <a:rPr lang="en-US" dirty="0" smtClean="0"/>
              <a:t>Republicans versus Federalists</a:t>
            </a:r>
          </a:p>
          <a:p>
            <a:pPr marL="0" indent="0">
              <a:buNone/>
            </a:pPr>
            <a:r>
              <a:rPr lang="en-US" dirty="0" smtClean="0"/>
              <a:t>Page 291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57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8; Section  2: The Birth of Political Parties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293: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>
              <a:buFont typeface="Arial"/>
              <a:buChar char="•"/>
            </a:pPr>
            <a:r>
              <a:rPr lang="en-US" dirty="0"/>
              <a:t>2</a:t>
            </a:r>
            <a:r>
              <a:rPr lang="en-US" dirty="0" smtClean="0"/>
              <a:t>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smtClean="0"/>
              <a:t>Detect Points </a:t>
            </a:r>
            <a:r>
              <a:rPr lang="en-US" dirty="0" smtClean="0"/>
              <a:t>of View</a:t>
            </a:r>
          </a:p>
        </p:txBody>
      </p:sp>
    </p:spTree>
    <p:extLst>
      <p:ext uri="{BB962C8B-B14F-4D97-AF65-F5344CB8AC3E}">
        <p14:creationId xmlns:p14="http://schemas.microsoft.com/office/powerpoint/2010/main" val="10968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Launching a New Nation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Chapter 8; Section 3: Troubles at Home and Abroad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294-297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how the conflicting claims of settlers and native Americans were resolved.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what the “Jay Treaty” was.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the actions of Britain and France affect the United States?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34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/>
          <a:stretch/>
        </a:blipFill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1928</Words>
  <Application>Microsoft Macintosh PowerPoint</Application>
  <PresentationFormat>On-screen Show (4:3)</PresentationFormat>
  <Paragraphs>326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Inkwell</vt:lpstr>
      <vt:lpstr>History of the United States &amp; NYS I Unit 3</vt:lpstr>
      <vt:lpstr>Unit 3: The New Republic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  <vt:lpstr>Unit 3: Launching a New Nation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United States &amp; NYS I Unit 2</dc:title>
  <dc:creator>Rich Pyszczek Jr.</dc:creator>
  <cp:lastModifiedBy>Rich Pyszczek Jr.</cp:lastModifiedBy>
  <cp:revision>9</cp:revision>
  <dcterms:created xsi:type="dcterms:W3CDTF">2015-04-15T15:41:37Z</dcterms:created>
  <dcterms:modified xsi:type="dcterms:W3CDTF">2015-05-04T15:58:21Z</dcterms:modified>
</cp:coreProperties>
</file>