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7" r:id="rId18"/>
    <p:sldId id="278" r:id="rId19"/>
    <p:sldId id="274" r:id="rId20"/>
    <p:sldId id="275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9" r:id="rId51"/>
    <p:sldId id="308" r:id="rId52"/>
    <p:sldId id="310" r:id="rId53"/>
    <p:sldId id="311" r:id="rId54"/>
    <p:sldId id="312" r:id="rId55"/>
    <p:sldId id="313" r:id="rId56"/>
    <p:sldId id="314" r:id="rId57"/>
    <p:sldId id="316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2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E766F-8414-6745-817E-AE66765DAA90}" type="datetimeFigureOut">
              <a:rPr lang="en-US" smtClean="0"/>
              <a:t>5/22/15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9588B-4C80-9945-82C2-B60990B9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6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588B-4C80-9945-82C2-B60990B96F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11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B2FF0F9-E4CB-024E-9831-671250E8BEF5}" type="datetimeFigureOut">
              <a:rPr lang="en-US" smtClean="0"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23847666-86AC-7949-840F-D03C10F580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the United States &amp; NYS 1 (Grade 7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R.S. </a:t>
            </a:r>
            <a:r>
              <a:rPr lang="en-US" dirty="0"/>
              <a:t>P</a:t>
            </a:r>
            <a:r>
              <a:rPr lang="en-US" dirty="0" smtClean="0"/>
              <a:t>yszczek</a:t>
            </a:r>
          </a:p>
          <a:p>
            <a:r>
              <a:rPr lang="en-US" dirty="0" smtClean="0"/>
              <a:t>City Honors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3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11; Section 3: The Plantation South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Slave Code</a:t>
            </a:r>
          </a:p>
          <a:p>
            <a:pPr>
              <a:buFont typeface="Arial"/>
              <a:buChar char="•"/>
            </a:pPr>
            <a:r>
              <a:rPr lang="en-US" dirty="0" smtClean="0"/>
              <a:t>Spiritual</a:t>
            </a:r>
          </a:p>
          <a:p>
            <a:pPr marL="0" indent="0">
              <a:buNone/>
            </a:pPr>
            <a:r>
              <a:rPr lang="en-US" dirty="0" smtClean="0"/>
              <a:t>Reading Charts: Cotton Production and Slavery pp. 397 questions a &amp; b</a:t>
            </a:r>
          </a:p>
          <a:p>
            <a:pPr marL="0" indent="0">
              <a:buNone/>
            </a:pPr>
            <a:r>
              <a:rPr lang="en-US" dirty="0" err="1" smtClean="0"/>
              <a:t>Infographic</a:t>
            </a:r>
            <a:r>
              <a:rPr lang="en-US" dirty="0" smtClean="0"/>
              <a:t>: Plantation Life pp. 398-399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3516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11; Section 3: The Plantation South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400: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Summarize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Understanding Sequence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Describe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Draw Conclusions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198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Chapter 11; Section </a:t>
            </a:r>
            <a:r>
              <a:rPr lang="en-US" dirty="0"/>
              <a:t>4</a:t>
            </a:r>
            <a:r>
              <a:rPr lang="en-US" dirty="0" smtClean="0"/>
              <a:t>: The Challenges of Growth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401-400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how American settlers heading west reached their new homes.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Identify how building the Erie Canal helped farmers in the interior of the country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Americans move west, and how did this intensify the debate over slavery?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257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11; Section 4: The Challenges of Growth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Canal</a:t>
            </a:r>
          </a:p>
          <a:p>
            <a:pPr>
              <a:buFont typeface="Arial"/>
              <a:buChar char="•"/>
            </a:pPr>
            <a:r>
              <a:rPr lang="en-US" dirty="0" smtClean="0"/>
              <a:t>Corduroy Road</a:t>
            </a:r>
          </a:p>
          <a:p>
            <a:pPr>
              <a:buFont typeface="Arial"/>
              <a:buChar char="•"/>
            </a:pPr>
            <a:r>
              <a:rPr lang="en-US" dirty="0" smtClean="0"/>
              <a:t>Turnpike</a:t>
            </a:r>
          </a:p>
          <a:p>
            <a:pPr marL="0" indent="0">
              <a:buNone/>
            </a:pPr>
            <a:r>
              <a:rPr lang="en-US" dirty="0" smtClean="0"/>
              <a:t>Map Master: Roads and Canals pp. 402 questions a &amp; b</a:t>
            </a:r>
          </a:p>
          <a:p>
            <a:pPr marL="0" indent="0">
              <a:buNone/>
            </a:pPr>
            <a:r>
              <a:rPr lang="en-US" dirty="0" smtClean="0"/>
              <a:t>Reading Charts: Free and Slave States pp. 404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244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11; Section 4: The Challenges of Growth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405: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Identify Economic Benefits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List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Make Predictions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786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Chapter 12; Section </a:t>
            </a:r>
            <a:r>
              <a:rPr lang="en-US" dirty="0"/>
              <a:t>1</a:t>
            </a:r>
            <a:r>
              <a:rPr lang="en-US" dirty="0" smtClean="0"/>
              <a:t>: Improving Society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414-419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the goal of the second great awakening.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how public education improved in the mid-1800s.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key people bring about reform in education and society?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099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Chapter 12; Section </a:t>
            </a:r>
            <a:r>
              <a:rPr lang="en-US" dirty="0"/>
              <a:t>1</a:t>
            </a:r>
            <a:r>
              <a:rPr lang="en-US" dirty="0" smtClean="0"/>
              <a:t>: Improving Society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414-416</a:t>
            </a:r>
          </a:p>
          <a:p>
            <a:pPr marL="0" indent="0">
              <a:buNone/>
            </a:pPr>
            <a:r>
              <a:rPr lang="en-US" dirty="0" smtClean="0"/>
              <a:t>Group 1: The Reforming Spirit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Jacksonian</a:t>
            </a:r>
            <a:r>
              <a:rPr lang="en-US" dirty="0" smtClean="0"/>
              <a:t> Democracy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Second Great Awakening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Utopian Communities</a:t>
            </a:r>
          </a:p>
          <a:p>
            <a:pPr marL="0" indent="0">
              <a:buNone/>
            </a:pPr>
            <a:r>
              <a:rPr lang="en-US" dirty="0" smtClean="0"/>
              <a:t>Who was Charles Finney?</a:t>
            </a:r>
          </a:p>
        </p:txBody>
      </p:sp>
    </p:spTree>
    <p:extLst>
      <p:ext uri="{BB962C8B-B14F-4D97-AF65-F5344CB8AC3E}">
        <p14:creationId xmlns:p14="http://schemas.microsoft.com/office/powerpoint/2010/main" val="34093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Chapter 12; Section </a:t>
            </a:r>
            <a:r>
              <a:rPr lang="en-US" dirty="0"/>
              <a:t>1</a:t>
            </a:r>
            <a:r>
              <a:rPr lang="en-US" dirty="0" smtClean="0"/>
              <a:t>: Improving Society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416-417</a:t>
            </a:r>
          </a:p>
          <a:p>
            <a:pPr marL="0" indent="0">
              <a:buNone/>
            </a:pPr>
            <a:r>
              <a:rPr lang="en-US" dirty="0" smtClean="0"/>
              <a:t>Group 2: Social Reformers at Work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Temperance Movement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Prison Reform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Reforms for the Mentally Ill</a:t>
            </a:r>
          </a:p>
          <a:p>
            <a:pPr marL="0" indent="0">
              <a:buNone/>
            </a:pPr>
            <a:r>
              <a:rPr lang="en-US" dirty="0" smtClean="0"/>
              <a:t>Who was </a:t>
            </a:r>
            <a:r>
              <a:rPr lang="en-US" dirty="0" err="1" smtClean="0"/>
              <a:t>Dorthea</a:t>
            </a:r>
            <a:r>
              <a:rPr lang="en-US" dirty="0" smtClean="0"/>
              <a:t> Dix? </a:t>
            </a:r>
          </a:p>
        </p:txBody>
      </p:sp>
    </p:spTree>
    <p:extLst>
      <p:ext uri="{BB962C8B-B14F-4D97-AF65-F5344CB8AC3E}">
        <p14:creationId xmlns:p14="http://schemas.microsoft.com/office/powerpoint/2010/main" val="156273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Chapter 12; Section </a:t>
            </a:r>
            <a:r>
              <a:rPr lang="en-US" dirty="0"/>
              <a:t>1</a:t>
            </a:r>
            <a:r>
              <a:rPr lang="en-US" dirty="0" smtClean="0"/>
              <a:t>: Improving Society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417-419</a:t>
            </a:r>
          </a:p>
          <a:p>
            <a:pPr marL="0" indent="0">
              <a:buNone/>
            </a:pPr>
            <a:r>
              <a:rPr lang="en-US" dirty="0" smtClean="0"/>
              <a:t>Group 3: Education Reform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Need For Better Education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Mann and Public Education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Education for African Americans</a:t>
            </a:r>
          </a:p>
          <a:p>
            <a:pPr marL="0" indent="0">
              <a:buNone/>
            </a:pPr>
            <a:r>
              <a:rPr lang="en-US" dirty="0" smtClean="0"/>
              <a:t>Who was Horace Mann? </a:t>
            </a:r>
          </a:p>
        </p:txBody>
      </p:sp>
    </p:spTree>
    <p:extLst>
      <p:ext uri="{BB962C8B-B14F-4D97-AF65-F5344CB8AC3E}">
        <p14:creationId xmlns:p14="http://schemas.microsoft.com/office/powerpoint/2010/main" val="233304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Chapter 12; Section 1: Improving Society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Social Reform</a:t>
            </a:r>
          </a:p>
          <a:p>
            <a:pPr>
              <a:buFont typeface="Arial"/>
              <a:buChar char="•"/>
            </a:pPr>
            <a:r>
              <a:rPr lang="en-US" dirty="0" smtClean="0"/>
              <a:t>Prohibition </a:t>
            </a:r>
          </a:p>
          <a:p>
            <a:pPr>
              <a:buFont typeface="Arial"/>
              <a:buChar char="•"/>
            </a:pPr>
            <a:r>
              <a:rPr lang="en-US" dirty="0" smtClean="0"/>
              <a:t>Predestination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Revival</a:t>
            </a:r>
          </a:p>
          <a:p>
            <a:pPr>
              <a:buFont typeface="Arial"/>
              <a:buChar char="•"/>
            </a:pPr>
            <a:r>
              <a:rPr lang="en-US" dirty="0" smtClean="0"/>
              <a:t>Temperance Movement</a:t>
            </a:r>
          </a:p>
          <a:p>
            <a:pPr>
              <a:buFont typeface="Arial"/>
              <a:buChar char="•"/>
            </a:pPr>
            <a:r>
              <a:rPr lang="en-US" dirty="0" smtClean="0"/>
              <a:t>Public School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714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The Nation Expands and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11: </a:t>
            </a:r>
            <a:r>
              <a:rPr lang="en-US" i="1" dirty="0" smtClean="0"/>
              <a:t>North and South Take Different Paths         </a:t>
            </a:r>
            <a:r>
              <a:rPr lang="en-US" dirty="0" smtClean="0"/>
              <a:t>pp. 378-409</a:t>
            </a:r>
          </a:p>
          <a:p>
            <a:r>
              <a:rPr lang="en-US" dirty="0" smtClean="0"/>
              <a:t>Chapter 12: </a:t>
            </a:r>
            <a:r>
              <a:rPr lang="en-US" i="1" dirty="0" smtClean="0"/>
              <a:t>An Age of Reform </a:t>
            </a:r>
            <a:r>
              <a:rPr lang="en-US" dirty="0" smtClean="0"/>
              <a:t>pp. 410-439</a:t>
            </a:r>
          </a:p>
          <a:p>
            <a:r>
              <a:rPr lang="en-US" dirty="0" smtClean="0"/>
              <a:t>Chapter 13: </a:t>
            </a:r>
            <a:r>
              <a:rPr lang="en-US" i="1" dirty="0" smtClean="0"/>
              <a:t>Westward Expansion </a:t>
            </a:r>
            <a:r>
              <a:rPr lang="en-US" dirty="0" smtClean="0"/>
              <a:t>pp. 440-471</a:t>
            </a:r>
          </a:p>
        </p:txBody>
      </p:sp>
    </p:spTree>
    <p:extLst>
      <p:ext uri="{BB962C8B-B14F-4D97-AF65-F5344CB8AC3E}">
        <p14:creationId xmlns:p14="http://schemas.microsoft.com/office/powerpoint/2010/main" val="360491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12; Section 1: Improving Society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419: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Identify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Draw Conclusions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Detecting Points of View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745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12; Section </a:t>
            </a:r>
            <a:r>
              <a:rPr lang="en-US" dirty="0"/>
              <a:t>2</a:t>
            </a:r>
            <a:r>
              <a:rPr lang="en-US" dirty="0" smtClean="0"/>
              <a:t>: The Fight Against Slavery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422-426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how slavery was ended in the North.</a:t>
            </a:r>
          </a:p>
          <a:p>
            <a:pPr>
              <a:buFont typeface="Arial"/>
              <a:buChar char="•"/>
            </a:pPr>
            <a:r>
              <a:rPr lang="en-US" dirty="0" smtClean="0"/>
              <a:t>Describe how the Underground Railroad work.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abolitionist try to end slavery?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1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12; Section 2: The Fight Against Slavery</a:t>
            </a:r>
          </a:p>
          <a:p>
            <a:pPr marL="0" indent="0">
              <a:buNone/>
            </a:pPr>
            <a:r>
              <a:rPr lang="en-US" dirty="0" smtClean="0"/>
              <a:t>Guided Reading and Discussion of Page 422</a:t>
            </a:r>
          </a:p>
          <a:p>
            <a:pPr marL="0" indent="0">
              <a:buNone/>
            </a:pPr>
            <a:r>
              <a:rPr lang="en-US" dirty="0" smtClean="0"/>
              <a:t>Group 1: Roots of the Anti-Slavery Movement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Slavery Ends in the North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Colonization Movement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were some Founding Fathers that opposed slavery?</a:t>
            </a:r>
          </a:p>
        </p:txBody>
      </p:sp>
    </p:spTree>
    <p:extLst>
      <p:ext uri="{BB962C8B-B14F-4D97-AF65-F5344CB8AC3E}">
        <p14:creationId xmlns:p14="http://schemas.microsoft.com/office/powerpoint/2010/main" val="297258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12; Section 2: The Fight Against Slavery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423-424</a:t>
            </a:r>
          </a:p>
          <a:p>
            <a:pPr marL="0" indent="0">
              <a:buNone/>
            </a:pPr>
            <a:r>
              <a:rPr lang="en-US" dirty="0" smtClean="0"/>
              <a:t>Group 2: Growing Opposition to Slavery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African American Abolitionists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Liberator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 Former President Takes a Stand</a:t>
            </a:r>
          </a:p>
          <a:p>
            <a:pPr marL="0" indent="0">
              <a:buNone/>
            </a:pPr>
            <a:r>
              <a:rPr lang="en-US" dirty="0" smtClean="0"/>
              <a:t>Who was William Lloyd Garrison? </a:t>
            </a:r>
          </a:p>
        </p:txBody>
      </p:sp>
    </p:spTree>
    <p:extLst>
      <p:ext uri="{BB962C8B-B14F-4D97-AF65-F5344CB8AC3E}">
        <p14:creationId xmlns:p14="http://schemas.microsoft.com/office/powerpoint/2010/main" val="192077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12; Section 2: The Fight Against Slavery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424-425</a:t>
            </a:r>
          </a:p>
          <a:p>
            <a:pPr marL="0" indent="0">
              <a:buNone/>
            </a:pPr>
            <a:r>
              <a:rPr lang="en-US" dirty="0" smtClean="0"/>
              <a:t>Group 3: Underground Railroad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Underground Railroad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Opposing Abolition</a:t>
            </a:r>
          </a:p>
          <a:p>
            <a:pPr marL="0" indent="0">
              <a:buNone/>
            </a:pPr>
            <a:r>
              <a:rPr lang="en-US" dirty="0" smtClean="0"/>
              <a:t>Who was Harriet Tubman? </a:t>
            </a:r>
          </a:p>
        </p:txBody>
      </p:sp>
    </p:spTree>
    <p:extLst>
      <p:ext uri="{BB962C8B-B14F-4D97-AF65-F5344CB8AC3E}">
        <p14:creationId xmlns:p14="http://schemas.microsoft.com/office/powerpoint/2010/main" val="200839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Chapter 12; Section 2: The Fight Against Slavery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Abolitionist</a:t>
            </a:r>
          </a:p>
          <a:p>
            <a:pPr>
              <a:buFont typeface="Arial"/>
              <a:buChar char="•"/>
            </a:pPr>
            <a:r>
              <a:rPr lang="en-US" dirty="0" smtClean="0"/>
              <a:t>Liberator Newspaper</a:t>
            </a:r>
          </a:p>
          <a:p>
            <a:pPr marL="0" indent="0">
              <a:buNone/>
            </a:pPr>
            <a:r>
              <a:rPr lang="en-US" dirty="0" smtClean="0"/>
              <a:t>Who were these key people?</a:t>
            </a:r>
          </a:p>
          <a:p>
            <a:pPr>
              <a:buFont typeface="Arial"/>
              <a:buChar char="•"/>
            </a:pPr>
            <a:r>
              <a:rPr lang="en-US" dirty="0" smtClean="0"/>
              <a:t>William Lloyd Garrison</a:t>
            </a:r>
          </a:p>
          <a:p>
            <a:pPr>
              <a:buFont typeface="Arial"/>
              <a:buChar char="•"/>
            </a:pPr>
            <a:r>
              <a:rPr lang="en-US" dirty="0" smtClean="0"/>
              <a:t>Frederick Douglass</a:t>
            </a:r>
          </a:p>
          <a:p>
            <a:pPr>
              <a:buFont typeface="Arial"/>
              <a:buChar char="•"/>
            </a:pPr>
            <a:r>
              <a:rPr lang="en-US" dirty="0" smtClean="0"/>
              <a:t>Harriet Tubman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008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12; Section </a:t>
            </a:r>
            <a:r>
              <a:rPr lang="en-US" dirty="0" smtClean="0"/>
              <a:t>2: The Fight Against Slavery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426: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List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Explain Problems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Identify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Identify Alternatives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0495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12; Section </a:t>
            </a:r>
            <a:r>
              <a:rPr lang="en-US" dirty="0"/>
              <a:t>3</a:t>
            </a:r>
            <a:r>
              <a:rPr lang="en-US" dirty="0" smtClean="0"/>
              <a:t>: A Call for Women’s Rights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427-430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the purpose of the Declaration of Sentiments.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some advances in education for women.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women’s suffrage movement begin?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7305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12; Section 3: A Call for Women’s Rights</a:t>
            </a:r>
          </a:p>
          <a:p>
            <a:pPr marL="0" indent="0">
              <a:buNone/>
            </a:pPr>
            <a:r>
              <a:rPr lang="en-US" dirty="0" smtClean="0"/>
              <a:t>Guided Reading and Discussion of Page 427</a:t>
            </a:r>
          </a:p>
          <a:p>
            <a:pPr marL="0" indent="0">
              <a:buNone/>
            </a:pPr>
            <a:r>
              <a:rPr lang="en-US" dirty="0" smtClean="0"/>
              <a:t>Group 1: The Struggle Begins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Causes of Suffrage (pp. 429 chart)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Effects of Suffrage  (pp. 429 chart)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were Sojourner Truth and </a:t>
            </a:r>
            <a:r>
              <a:rPr lang="en-US" dirty="0" err="1" smtClean="0"/>
              <a:t>Lucretia</a:t>
            </a:r>
            <a:r>
              <a:rPr lang="en-US" dirty="0" smtClean="0"/>
              <a:t> Mott?</a:t>
            </a:r>
          </a:p>
        </p:txBody>
      </p:sp>
    </p:spTree>
    <p:extLst>
      <p:ext uri="{BB962C8B-B14F-4D97-AF65-F5344CB8AC3E}">
        <p14:creationId xmlns:p14="http://schemas.microsoft.com/office/powerpoint/2010/main" val="414272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12; Section 3: A Call for Women’s Rights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428</a:t>
            </a:r>
          </a:p>
          <a:p>
            <a:pPr marL="0" indent="0">
              <a:buNone/>
            </a:pPr>
            <a:r>
              <a:rPr lang="en-US" dirty="0" smtClean="0"/>
              <a:t>Group 2: Seneca Falls Convention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Declaration of Sentiments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 for Suffrage</a:t>
            </a:r>
          </a:p>
          <a:p>
            <a:pPr marL="6350" indent="0">
              <a:buNone/>
            </a:pPr>
            <a:r>
              <a:rPr lang="en-US" dirty="0" smtClean="0"/>
              <a:t>Who was Elizabeth Cady Stanton? </a:t>
            </a:r>
          </a:p>
        </p:txBody>
      </p:sp>
    </p:spTree>
    <p:extLst>
      <p:ext uri="{BB962C8B-B14F-4D97-AF65-F5344CB8AC3E}">
        <p14:creationId xmlns:p14="http://schemas.microsoft.com/office/powerpoint/2010/main" val="38085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Chapter 11; Section </a:t>
            </a:r>
            <a:r>
              <a:rPr lang="en-US" dirty="0"/>
              <a:t>1</a:t>
            </a:r>
            <a:r>
              <a:rPr lang="en-US" dirty="0" smtClean="0"/>
              <a:t>: The Industrial Revolution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382-387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how the Industrial Revolution changed the way work was performed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how the Lowell factory system was different from the European factory system.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new technology of the Industrial Revolution change the way Americans lived?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661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12; Section 3: A Call for Women’s Rights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429</a:t>
            </a:r>
          </a:p>
          <a:p>
            <a:pPr marL="0" indent="0">
              <a:buNone/>
            </a:pPr>
            <a:r>
              <a:rPr lang="en-US" dirty="0" smtClean="0"/>
              <a:t>Group 3: New Opportunities for Women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Political Victories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Education for Women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New Careers</a:t>
            </a:r>
          </a:p>
          <a:p>
            <a:pPr marL="0" indent="0">
              <a:buNone/>
            </a:pPr>
            <a:r>
              <a:rPr lang="en-US" dirty="0" smtClean="0"/>
              <a:t>Who was Susan B. Anthony? </a:t>
            </a:r>
          </a:p>
        </p:txBody>
      </p:sp>
    </p:spTree>
    <p:extLst>
      <p:ext uri="{BB962C8B-B14F-4D97-AF65-F5344CB8AC3E}">
        <p14:creationId xmlns:p14="http://schemas.microsoft.com/office/powerpoint/2010/main" val="152139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Chapter 12; Section 3: A Call for Women’s Rights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Woman’s Suffrage</a:t>
            </a:r>
          </a:p>
          <a:p>
            <a:pPr>
              <a:buFont typeface="Arial"/>
              <a:buChar char="•"/>
            </a:pPr>
            <a:r>
              <a:rPr lang="en-US" dirty="0" smtClean="0"/>
              <a:t>Women’s Rights Movement</a:t>
            </a:r>
          </a:p>
          <a:p>
            <a:pPr marL="0" indent="0">
              <a:buNone/>
            </a:pPr>
            <a:r>
              <a:rPr lang="en-US" dirty="0" smtClean="0"/>
              <a:t>Who were these key people?</a:t>
            </a:r>
          </a:p>
          <a:p>
            <a:pPr>
              <a:buFont typeface="Arial"/>
              <a:buChar char="•"/>
            </a:pPr>
            <a:r>
              <a:rPr lang="en-US" dirty="0" smtClean="0"/>
              <a:t>Elizabeth Cady Stanton</a:t>
            </a:r>
          </a:p>
          <a:p>
            <a:pPr>
              <a:buFont typeface="Arial"/>
              <a:buChar char="•"/>
            </a:pPr>
            <a:r>
              <a:rPr lang="en-US" dirty="0" smtClean="0"/>
              <a:t>Susan B Anthony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Lucretia</a:t>
            </a:r>
            <a:r>
              <a:rPr lang="en-US" dirty="0" smtClean="0"/>
              <a:t> Mott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854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12; Section 3: A Call for Women’s Rights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430: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Summarize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Compare and Contrast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Explain Problems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342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13; Section </a:t>
            </a:r>
            <a:r>
              <a:rPr lang="en-US" dirty="0"/>
              <a:t>1</a:t>
            </a:r>
            <a:r>
              <a:rPr lang="en-US" dirty="0" smtClean="0"/>
              <a:t>: The West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444-447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where “the West” was in the 1800s.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what Americans meant by Manifest Destiny.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What cultures and ideas influenced the development of the West?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189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1: The West</a:t>
            </a:r>
          </a:p>
          <a:p>
            <a:pPr marL="0" indent="0">
              <a:buNone/>
            </a:pPr>
            <a:r>
              <a:rPr lang="en-US" dirty="0" smtClean="0"/>
              <a:t>Guided Reading and Discussion of Page 444-445</a:t>
            </a:r>
          </a:p>
          <a:p>
            <a:pPr marL="0" indent="0">
              <a:buNone/>
            </a:pPr>
            <a:r>
              <a:rPr lang="en-US" dirty="0" smtClean="0"/>
              <a:t>Group 1: What Was “The West”?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Great Plains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Northwest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Southwest</a:t>
            </a:r>
          </a:p>
          <a:p>
            <a:pPr marL="0" indent="0">
              <a:buNone/>
            </a:pPr>
            <a:r>
              <a:rPr lang="en-US" dirty="0" smtClean="0"/>
              <a:t>What was the “Frontier”?</a:t>
            </a:r>
          </a:p>
        </p:txBody>
      </p:sp>
    </p:spTree>
    <p:extLst>
      <p:ext uri="{BB962C8B-B14F-4D97-AF65-F5344CB8AC3E}">
        <p14:creationId xmlns:p14="http://schemas.microsoft.com/office/powerpoint/2010/main" val="103650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1: The West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446</a:t>
            </a:r>
          </a:p>
          <a:p>
            <a:pPr marL="0" indent="0">
              <a:buNone/>
            </a:pPr>
            <a:r>
              <a:rPr lang="en-US" dirty="0" smtClean="0"/>
              <a:t>Group 2: Mexican Settlements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Native Americans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Mexico Wins Independence</a:t>
            </a:r>
          </a:p>
          <a:p>
            <a:pPr marL="6350" indent="0">
              <a:buNone/>
            </a:pPr>
            <a:r>
              <a:rPr lang="en-US" dirty="0" smtClean="0"/>
              <a:t>Who were Rancheros? </a:t>
            </a:r>
          </a:p>
        </p:txBody>
      </p:sp>
    </p:spTree>
    <p:extLst>
      <p:ext uri="{BB962C8B-B14F-4D97-AF65-F5344CB8AC3E}">
        <p14:creationId xmlns:p14="http://schemas.microsoft.com/office/powerpoint/2010/main" val="264802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1: The West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447</a:t>
            </a:r>
          </a:p>
          <a:p>
            <a:pPr marL="0" indent="0">
              <a:buNone/>
            </a:pPr>
            <a:r>
              <a:rPr lang="en-US" dirty="0" smtClean="0"/>
              <a:t>Group 3: Manifest Destiny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Manifest Destiny/Expansion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Map Master:</a:t>
            </a:r>
          </a:p>
          <a:p>
            <a:pPr lvl="2">
              <a:buFont typeface="Arial"/>
              <a:buChar char="•"/>
            </a:pPr>
            <a:r>
              <a:rPr lang="en-US" dirty="0"/>
              <a:t>North America in 1830 pp. 445</a:t>
            </a:r>
          </a:p>
          <a:p>
            <a:pPr marL="0" indent="0">
              <a:buNone/>
            </a:pPr>
            <a:r>
              <a:rPr lang="en-US" dirty="0" smtClean="0"/>
              <a:t>Who was John O’Sullivan? </a:t>
            </a:r>
          </a:p>
        </p:txBody>
      </p:sp>
    </p:spTree>
    <p:extLst>
      <p:ext uri="{BB962C8B-B14F-4D97-AF65-F5344CB8AC3E}">
        <p14:creationId xmlns:p14="http://schemas.microsoft.com/office/powerpoint/2010/main" val="179316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13; Section 1: The West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Frontier</a:t>
            </a:r>
          </a:p>
          <a:p>
            <a:pPr>
              <a:buFont typeface="Arial"/>
              <a:buChar char="•"/>
            </a:pPr>
            <a:r>
              <a:rPr lang="en-US" dirty="0" smtClean="0"/>
              <a:t>Land Grant</a:t>
            </a:r>
          </a:p>
          <a:p>
            <a:pPr>
              <a:buFont typeface="Arial"/>
              <a:buChar char="•"/>
            </a:pPr>
            <a:r>
              <a:rPr lang="en-US" dirty="0" smtClean="0"/>
              <a:t>Expansion</a:t>
            </a:r>
          </a:p>
          <a:p>
            <a:pPr marL="0" indent="0">
              <a:buNone/>
            </a:pPr>
            <a:r>
              <a:rPr lang="en-US" dirty="0" smtClean="0"/>
              <a:t>Who were these key people?</a:t>
            </a:r>
          </a:p>
          <a:p>
            <a:pPr>
              <a:buFont typeface="Arial"/>
              <a:buChar char="•"/>
            </a:pPr>
            <a:r>
              <a:rPr lang="en-US" dirty="0" smtClean="0"/>
              <a:t>Ranchero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012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13; Section 1: The West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447: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Evaluate Information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Explain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Detect Points of View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93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13; Section </a:t>
            </a:r>
            <a:r>
              <a:rPr lang="en-US" dirty="0"/>
              <a:t>2</a:t>
            </a:r>
            <a:r>
              <a:rPr lang="en-US" dirty="0" smtClean="0"/>
              <a:t>: Trails to the West</a:t>
            </a:r>
          </a:p>
          <a:p>
            <a:pPr marL="0" indent="0">
              <a:buNone/>
            </a:pPr>
            <a:r>
              <a:rPr lang="en-US" dirty="0" smtClean="0"/>
              <a:t>Guided Reading and Discussion of </a:t>
            </a:r>
            <a:r>
              <a:rPr lang="en-US" smtClean="0"/>
              <a:t>Pages 448-453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settlers traveled by Wagon Train.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women enjoyed greater equality in the West rather than in the East.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Why did people go West? What Challenges did they face?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914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11; Section 1: The Industrial Revolution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Industrial Revolution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Factory System</a:t>
            </a:r>
          </a:p>
          <a:p>
            <a:pPr>
              <a:buFont typeface="Arial"/>
              <a:buChar char="•"/>
            </a:pPr>
            <a:r>
              <a:rPr lang="en-US" dirty="0" smtClean="0"/>
              <a:t>Capitalist</a:t>
            </a:r>
          </a:p>
          <a:p>
            <a:pPr>
              <a:buFont typeface="Arial"/>
              <a:buChar char="•"/>
            </a:pPr>
            <a:r>
              <a:rPr lang="en-US" dirty="0" smtClean="0"/>
              <a:t>Mass Production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Interchangeable Parts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6607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2: Trails to the West</a:t>
            </a:r>
          </a:p>
          <a:p>
            <a:pPr marL="0" indent="0">
              <a:buNone/>
            </a:pPr>
            <a:r>
              <a:rPr lang="en-US" dirty="0" smtClean="0"/>
              <a:t>Guided Reading and Discussion of Page 448-449</a:t>
            </a:r>
          </a:p>
          <a:p>
            <a:pPr marL="0" indent="0">
              <a:buNone/>
            </a:pPr>
            <a:r>
              <a:rPr lang="en-US" dirty="0" smtClean="0"/>
              <a:t>Group 1: Traders Lead the Way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Santa Fe Trail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Oregon Fur Trade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Mountain Men</a:t>
            </a:r>
          </a:p>
          <a:p>
            <a:pPr marL="0" indent="0">
              <a:buNone/>
            </a:pPr>
            <a:r>
              <a:rPr lang="en-US" dirty="0" smtClean="0"/>
              <a:t>Who was Capt. William Becknell?</a:t>
            </a:r>
          </a:p>
        </p:txBody>
      </p:sp>
    </p:spTree>
    <p:extLst>
      <p:ext uri="{BB962C8B-B14F-4D97-AF65-F5344CB8AC3E}">
        <p14:creationId xmlns:p14="http://schemas.microsoft.com/office/powerpoint/2010/main" val="354069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2: Trails to the West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449-450</a:t>
            </a:r>
          </a:p>
          <a:p>
            <a:pPr marL="0" indent="0">
              <a:buNone/>
            </a:pPr>
            <a:r>
              <a:rPr lang="en-US" dirty="0" smtClean="0"/>
              <a:t>Group 2: The Oregon Trail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Missionaries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On the Oregon Trail</a:t>
            </a:r>
          </a:p>
          <a:p>
            <a:pPr marL="6350" indent="0">
              <a:buNone/>
            </a:pPr>
            <a:r>
              <a:rPr lang="en-US" dirty="0" smtClean="0"/>
              <a:t>Who were Marcus and </a:t>
            </a:r>
            <a:r>
              <a:rPr lang="en-US" dirty="0" err="1" smtClean="0"/>
              <a:t>Narcissa</a:t>
            </a:r>
            <a:r>
              <a:rPr lang="en-US" dirty="0" smtClean="0"/>
              <a:t> Whitman ? </a:t>
            </a:r>
          </a:p>
        </p:txBody>
      </p:sp>
    </p:spTree>
    <p:extLst>
      <p:ext uri="{BB962C8B-B14F-4D97-AF65-F5344CB8AC3E}">
        <p14:creationId xmlns:p14="http://schemas.microsoft.com/office/powerpoint/2010/main" val="154431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2: Trails to the West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451-453</a:t>
            </a:r>
          </a:p>
          <a:p>
            <a:pPr marL="0" indent="0">
              <a:buNone/>
            </a:pPr>
            <a:r>
              <a:rPr lang="en-US" dirty="0" smtClean="0"/>
              <a:t>Group 3: Life in the West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Women in the West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Native Americans and Settlers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Map Master: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Trails to the West </a:t>
            </a:r>
            <a:r>
              <a:rPr lang="en-US" dirty="0"/>
              <a:t>pp. </a:t>
            </a:r>
            <a:r>
              <a:rPr lang="en-US" dirty="0" smtClean="0"/>
              <a:t>452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Who was James </a:t>
            </a:r>
            <a:r>
              <a:rPr lang="en-US" dirty="0" err="1" smtClean="0"/>
              <a:t>Beckwourth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75374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13; Section 2: Trails to the West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Mountain Man</a:t>
            </a:r>
          </a:p>
          <a:p>
            <a:pPr>
              <a:buFont typeface="Arial"/>
              <a:buChar char="•"/>
            </a:pPr>
            <a:r>
              <a:rPr lang="en-US" dirty="0" smtClean="0"/>
              <a:t>Rendezvous</a:t>
            </a:r>
          </a:p>
          <a:p>
            <a:pPr marL="0" indent="0">
              <a:buNone/>
            </a:pPr>
            <a:r>
              <a:rPr lang="en-US" dirty="0" smtClean="0"/>
              <a:t>Who were these key people?</a:t>
            </a:r>
          </a:p>
          <a:p>
            <a:pPr>
              <a:buFont typeface="Arial"/>
              <a:buChar char="•"/>
            </a:pPr>
            <a:r>
              <a:rPr lang="en-US" dirty="0" smtClean="0"/>
              <a:t>William Becknell</a:t>
            </a:r>
          </a:p>
          <a:p>
            <a:pPr>
              <a:buFont typeface="Arial"/>
              <a:buChar char="•"/>
            </a:pPr>
            <a:r>
              <a:rPr lang="en-US" dirty="0" smtClean="0"/>
              <a:t>John Jacob Astor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943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13; Section 2: Trails to the West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453: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Analyze Cause and Effect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Explain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Make Predictions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741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Chapter 13; Section </a:t>
            </a:r>
            <a:r>
              <a:rPr lang="en-US" dirty="0"/>
              <a:t>3</a:t>
            </a:r>
            <a:r>
              <a:rPr lang="en-US" dirty="0" smtClean="0"/>
              <a:t>: Conflict with Mexico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Guided Reading and Discussion of Pages </a:t>
            </a:r>
            <a:r>
              <a:rPr lang="en-US" dirty="0" smtClean="0"/>
              <a:t>454-459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</a:t>
            </a:r>
            <a:r>
              <a:rPr lang="en-US" dirty="0" smtClean="0"/>
              <a:t>Texans wanted independence from Mexico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Explain </a:t>
            </a:r>
            <a:r>
              <a:rPr lang="en-US" dirty="0" smtClean="0"/>
              <a:t>how the annexation of Texas increased tensions with Mexico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What were the causes and effects of the Texas War for Independence and the Mexican American War?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102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3: Conflict with Mexico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 </a:t>
            </a:r>
            <a:r>
              <a:rPr lang="en-US" dirty="0" smtClean="0"/>
              <a:t>454-456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1: </a:t>
            </a:r>
            <a:r>
              <a:rPr lang="en-US" dirty="0" smtClean="0"/>
              <a:t>Texas Wins Independence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Growing Conflict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Declaring Independence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Texans at War &amp; Republic of Texas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was </a:t>
            </a:r>
            <a:r>
              <a:rPr lang="en-US" dirty="0" smtClean="0"/>
              <a:t>Stephen Austin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184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Chapter 13; Section 3: Conflict with Mexico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456-457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2: </a:t>
            </a:r>
            <a:r>
              <a:rPr lang="en-US" dirty="0" smtClean="0"/>
              <a:t>Annexation of Texas and Oregon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Election of 1844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Annexation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Tensions with Mexico</a:t>
            </a:r>
          </a:p>
          <a:p>
            <a:pPr lvl="1">
              <a:buFont typeface="Arial"/>
              <a:buChar char="•"/>
            </a:pPr>
            <a:r>
              <a:rPr lang="en-US" dirty="0"/>
              <a:t>Map Master: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 Texas War for </a:t>
            </a:r>
            <a:r>
              <a:rPr lang="en-US" dirty="0" err="1" smtClean="0"/>
              <a:t>Independance</a:t>
            </a:r>
            <a:r>
              <a:rPr lang="en-US" dirty="0" smtClean="0"/>
              <a:t> </a:t>
            </a:r>
            <a:r>
              <a:rPr lang="en-US" dirty="0"/>
              <a:t>pp. </a:t>
            </a:r>
            <a:r>
              <a:rPr lang="en-US" dirty="0" smtClean="0"/>
              <a:t>456</a:t>
            </a:r>
            <a:endParaRPr lang="en-US" dirty="0" smtClean="0"/>
          </a:p>
          <a:p>
            <a:pPr marL="6350" indent="0">
              <a:buNone/>
            </a:pPr>
            <a:r>
              <a:rPr lang="en-US" dirty="0" smtClean="0"/>
              <a:t>Who </a:t>
            </a:r>
            <a:r>
              <a:rPr lang="en-US" dirty="0" smtClean="0"/>
              <a:t>was James K Polk?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319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13; Section 3: Conflict with Mexico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457-459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3: </a:t>
            </a:r>
            <a:r>
              <a:rPr lang="en-US" dirty="0" smtClean="0"/>
              <a:t>The Mexican-American War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Opposition to War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Rebellion in California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Invasion of Mexico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Map Master: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Growth of the United States to 1853</a:t>
            </a:r>
            <a:r>
              <a:rPr lang="en-US" dirty="0" smtClean="0"/>
              <a:t> </a:t>
            </a:r>
            <a:r>
              <a:rPr lang="en-US" dirty="0"/>
              <a:t>pp. </a:t>
            </a:r>
            <a:r>
              <a:rPr lang="en-US" dirty="0" smtClean="0"/>
              <a:t>458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Who was </a:t>
            </a:r>
            <a:r>
              <a:rPr lang="en-US" dirty="0" smtClean="0"/>
              <a:t>John C. </a:t>
            </a:r>
            <a:r>
              <a:rPr lang="en-US" dirty="0"/>
              <a:t>F</a:t>
            </a:r>
            <a:r>
              <a:rPr lang="en-US" dirty="0" smtClean="0"/>
              <a:t>remont?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36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3: Conflict with Mexico</a:t>
            </a:r>
          </a:p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dirty="0" smtClean="0"/>
              <a:t>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Dictatorship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Annex</a:t>
            </a:r>
          </a:p>
          <a:p>
            <a:pPr>
              <a:buFont typeface="Arial"/>
              <a:buChar char="•"/>
            </a:pPr>
            <a:r>
              <a:rPr lang="en-US" dirty="0" smtClean="0"/>
              <a:t>Siege</a:t>
            </a:r>
          </a:p>
          <a:p>
            <a:pPr>
              <a:buFont typeface="Arial"/>
              <a:buChar char="•"/>
            </a:pPr>
            <a:r>
              <a:rPr lang="en-US" dirty="0" smtClean="0"/>
              <a:t>Cede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204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Chapter 11; Section 1: The Industrial Revolution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Reading: Mill Workers by Lucy </a:t>
            </a:r>
            <a:r>
              <a:rPr lang="en-US" dirty="0" err="1"/>
              <a:t>L</a:t>
            </a:r>
            <a:r>
              <a:rPr lang="en-US" dirty="0" err="1" smtClean="0"/>
              <a:t>arcom</a:t>
            </a:r>
            <a:r>
              <a:rPr lang="en-US" dirty="0" smtClean="0"/>
              <a:t> pp. 388-398.</a:t>
            </a:r>
          </a:p>
          <a:p>
            <a:pPr marL="0" indent="0">
              <a:buNone/>
            </a:pPr>
            <a:r>
              <a:rPr lang="en-US" dirty="0" smtClean="0"/>
              <a:t>Links Across Time pp. 385</a:t>
            </a:r>
          </a:p>
          <a:p>
            <a:pPr marL="0" indent="0">
              <a:buNone/>
            </a:pPr>
            <a:r>
              <a:rPr lang="en-US" dirty="0" smtClean="0"/>
              <a:t>Check your Progress on page 387: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Describe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Draw Conclusions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Draw Conclusions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660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3: Conflict with Mexico</a:t>
            </a:r>
          </a:p>
          <a:p>
            <a:pPr marL="0" indent="0">
              <a:buNone/>
            </a:pPr>
            <a:r>
              <a:rPr lang="en-US" dirty="0" smtClean="0"/>
              <a:t>Who </a:t>
            </a:r>
            <a:r>
              <a:rPr lang="en-US" dirty="0" smtClean="0"/>
              <a:t>were these key people?</a:t>
            </a:r>
          </a:p>
          <a:p>
            <a:pPr>
              <a:buFont typeface="Arial"/>
              <a:buChar char="•"/>
            </a:pPr>
            <a:r>
              <a:rPr lang="en-US" dirty="0" smtClean="0"/>
              <a:t>Stephen Austin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James K. Polk</a:t>
            </a:r>
          </a:p>
          <a:p>
            <a:pPr>
              <a:buFont typeface="Arial"/>
              <a:buChar char="•"/>
            </a:pPr>
            <a:r>
              <a:rPr lang="en-US" dirty="0" smtClean="0"/>
              <a:t>Sam Houston</a:t>
            </a:r>
          </a:p>
          <a:p>
            <a:pPr>
              <a:buFont typeface="Arial"/>
              <a:buChar char="•"/>
            </a:pPr>
            <a:r>
              <a:rPr lang="en-US" dirty="0" smtClean="0"/>
              <a:t>John C. Fremont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36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13; Section 3: Conflict with Mexico</a:t>
            </a:r>
          </a:p>
          <a:p>
            <a:pPr marL="0" indent="0">
              <a:buNone/>
            </a:pPr>
            <a:r>
              <a:rPr lang="en-US" dirty="0" smtClean="0"/>
              <a:t>Homework</a:t>
            </a:r>
            <a:r>
              <a:rPr lang="en-US" dirty="0" smtClean="0"/>
              <a:t>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</a:t>
            </a:r>
            <a:r>
              <a:rPr lang="en-US" dirty="0" smtClean="0"/>
              <a:t>459: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Analyze Cause and Effect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</a:t>
            </a:r>
            <a:r>
              <a:rPr lang="en-US" dirty="0"/>
              <a:t>R</a:t>
            </a:r>
            <a:r>
              <a:rPr lang="en-US" dirty="0" smtClean="0"/>
              <a:t>ecall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(b) </a:t>
            </a:r>
            <a:r>
              <a:rPr lang="en-US" dirty="0" smtClean="0"/>
              <a:t>Draw Conclusion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58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13; Section </a:t>
            </a:r>
            <a:r>
              <a:rPr lang="en-US" dirty="0"/>
              <a:t>4</a:t>
            </a:r>
            <a:r>
              <a:rPr lang="en-US" dirty="0" smtClean="0"/>
              <a:t>: A Rush to the West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Guided Reading and Discussion of Pages </a:t>
            </a:r>
            <a:r>
              <a:rPr lang="en-US" dirty="0" smtClean="0"/>
              <a:t>462-467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</a:t>
            </a:r>
            <a:r>
              <a:rPr lang="en-US" dirty="0" smtClean="0"/>
              <a:t>the Mormons were forced to the East.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Explain why water rights are an important issue.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Mormon Settlement and the Gold Rush lead to changes in the West</a:t>
            </a:r>
            <a:r>
              <a:rPr lang="en-US" b="1" i="1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477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13; Section 4: A Rush to the West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 </a:t>
            </a:r>
            <a:r>
              <a:rPr lang="en-US" dirty="0" smtClean="0"/>
              <a:t>462-463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1: </a:t>
            </a:r>
            <a:r>
              <a:rPr lang="en-US" dirty="0" smtClean="0"/>
              <a:t>Mormons Settle Utah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Seeking Refuge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Conflict with the Government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</a:t>
            </a:r>
            <a:r>
              <a:rPr lang="en-US" dirty="0" smtClean="0"/>
              <a:t>was </a:t>
            </a:r>
            <a:r>
              <a:rPr lang="en-US" dirty="0" smtClean="0"/>
              <a:t>Joseph Smith?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802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Chapter 13; Section 4: A Rush to the West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464-465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2: </a:t>
            </a:r>
            <a:r>
              <a:rPr lang="en-US" dirty="0" smtClean="0"/>
              <a:t>The California Gold Rush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Gold is Discovered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Water Rights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Life in Mining Towns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Role of Women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Drifting and Settling</a:t>
            </a:r>
            <a:endParaRPr lang="en-US" dirty="0" smtClean="0"/>
          </a:p>
          <a:p>
            <a:pPr marL="6350" indent="0">
              <a:buNone/>
            </a:pPr>
            <a:r>
              <a:rPr lang="en-US" dirty="0" smtClean="0"/>
              <a:t>Who </a:t>
            </a:r>
            <a:r>
              <a:rPr lang="en-US" dirty="0" smtClean="0"/>
              <a:t>were Vigilantes?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665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Chapter 13; Section 4: A Rush to the West</a:t>
            </a:r>
          </a:p>
          <a:p>
            <a:pPr marL="0" indent="0">
              <a:buNone/>
            </a:pPr>
            <a:r>
              <a:rPr lang="en-US" dirty="0" smtClean="0"/>
              <a:t>Guided </a:t>
            </a:r>
            <a:r>
              <a:rPr lang="en-US" dirty="0" smtClean="0"/>
              <a:t>Reading and Discussion of Pages </a:t>
            </a:r>
            <a:r>
              <a:rPr lang="en-US" dirty="0" smtClean="0"/>
              <a:t>466-467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3: </a:t>
            </a:r>
            <a:r>
              <a:rPr lang="en-US" dirty="0" smtClean="0"/>
              <a:t>California’s Changing Population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An Unusual Mix of People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Chinese Immigrants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African Americans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Native Americans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Impact on </a:t>
            </a:r>
            <a:r>
              <a:rPr lang="en-US" dirty="0" err="1" smtClean="0"/>
              <a:t>Californios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were the 49ers?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287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Chapter 13; Section 4: A Rush to the West</a:t>
            </a:r>
          </a:p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dirty="0" smtClean="0"/>
              <a:t>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Polygamy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Vigilante</a:t>
            </a:r>
          </a:p>
          <a:p>
            <a:pPr>
              <a:buFont typeface="Arial"/>
              <a:buChar char="•"/>
            </a:pPr>
            <a:r>
              <a:rPr lang="en-US" dirty="0" smtClean="0"/>
              <a:t>Forty-Niner</a:t>
            </a:r>
          </a:p>
          <a:p>
            <a:pPr>
              <a:buFont typeface="Arial"/>
              <a:buChar char="•"/>
            </a:pPr>
            <a:r>
              <a:rPr lang="en-US" dirty="0" smtClean="0"/>
              <a:t>Water Rights</a:t>
            </a:r>
          </a:p>
          <a:p>
            <a:pPr marL="0" indent="0">
              <a:buNone/>
            </a:pPr>
            <a:r>
              <a:rPr lang="en-US" dirty="0" smtClean="0"/>
              <a:t>Identify these People</a:t>
            </a:r>
          </a:p>
          <a:p>
            <a:pPr>
              <a:buFont typeface="Arial"/>
              <a:buChar char="•"/>
            </a:pPr>
            <a:r>
              <a:rPr lang="en-US" dirty="0" smtClean="0"/>
              <a:t>Joseph Smith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Brigham Young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2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13; Section 4: A Rush to the West</a:t>
            </a:r>
          </a:p>
          <a:p>
            <a:pPr marL="0" indent="0">
              <a:buNone/>
            </a:pPr>
            <a:r>
              <a:rPr lang="en-US" dirty="0" smtClean="0"/>
              <a:t>Homework</a:t>
            </a:r>
            <a:r>
              <a:rPr lang="en-US" dirty="0" smtClean="0"/>
              <a:t>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</a:t>
            </a:r>
            <a:r>
              <a:rPr lang="en-US" dirty="0" smtClean="0"/>
              <a:t>467: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</a:t>
            </a:r>
            <a:r>
              <a:rPr lang="en-US" dirty="0" smtClean="0"/>
              <a:t>Identify Alternatives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(a) </a:t>
            </a:r>
            <a:r>
              <a:rPr lang="en-US" dirty="0" smtClean="0"/>
              <a:t>List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(b) </a:t>
            </a:r>
            <a:r>
              <a:rPr lang="en-US" dirty="0" smtClean="0"/>
              <a:t>Make Inferences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671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11; Section </a:t>
            </a:r>
            <a:r>
              <a:rPr lang="en-US" dirty="0"/>
              <a:t>2</a:t>
            </a:r>
            <a:r>
              <a:rPr lang="en-US" dirty="0" smtClean="0"/>
              <a:t>: The North Transformed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390-395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some problems cities faced in the early 1800s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Identify new inventions that helped northern industry to grow.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urbanization, technology and social change affect the North?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377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11; Section 2: The North Transformed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Urbanization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Telegraph</a:t>
            </a:r>
          </a:p>
          <a:p>
            <a:pPr>
              <a:buFont typeface="Arial"/>
              <a:buChar char="•"/>
            </a:pPr>
            <a:r>
              <a:rPr lang="en-US" dirty="0" smtClean="0"/>
              <a:t>Famine</a:t>
            </a:r>
          </a:p>
          <a:p>
            <a:pPr>
              <a:buFont typeface="Arial"/>
              <a:buChar char="•"/>
            </a:pPr>
            <a:r>
              <a:rPr lang="en-US" dirty="0" smtClean="0"/>
              <a:t>Discrimination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960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Chapter 11; Section 2: The North Transformed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SHEG: Immigration in America Documents A-D</a:t>
            </a:r>
          </a:p>
          <a:p>
            <a:pPr marL="0" indent="0">
              <a:buNone/>
            </a:pPr>
            <a:r>
              <a:rPr lang="en-US" dirty="0" smtClean="0"/>
              <a:t>Check your Progress on page 395: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Evaluate Information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Identify Economic Benefits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186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The Nation Expands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Chapter 11; Section </a:t>
            </a:r>
            <a:r>
              <a:rPr lang="en-US" dirty="0"/>
              <a:t>3</a:t>
            </a:r>
            <a:r>
              <a:rPr lang="en-US" dirty="0" smtClean="0"/>
              <a:t>: The Plantation South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396-400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how widespread was slave ownership in the1800s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Identify how enslaved African Americans adapt to slavery and resist it.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cotton affect the social and economic life of the South?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58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20039</TotalTime>
  <Words>3200</Words>
  <Application>Microsoft Macintosh PowerPoint</Application>
  <PresentationFormat>On-screen Show (4:3)</PresentationFormat>
  <Paragraphs>567</Paragraphs>
  <Slides>57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Inkwell</vt:lpstr>
      <vt:lpstr>History of the United States &amp; NYS 1 (Grade 7) Unit 4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  <vt:lpstr>Unit 4: The Nation Expands and Changes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United States &amp; NYS 1 (Grade 7)</dc:title>
  <dc:creator>Rich Pyszczek Jr.</dc:creator>
  <cp:lastModifiedBy>Rich Pyszczek Jr.</cp:lastModifiedBy>
  <cp:revision>39</cp:revision>
  <dcterms:created xsi:type="dcterms:W3CDTF">2015-05-04T15:34:42Z</dcterms:created>
  <dcterms:modified xsi:type="dcterms:W3CDTF">2015-05-29T18:31:05Z</dcterms:modified>
</cp:coreProperties>
</file>